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7" r:id="rId2"/>
    <p:sldMasterId id="2147483770" r:id="rId3"/>
  </p:sldMasterIdLst>
  <p:notesMasterIdLst>
    <p:notesMasterId r:id="rId16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1" r:id="rId12"/>
    <p:sldId id="266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>
      <p:cViewPr varScale="1">
        <p:scale>
          <a:sx n="84" d="100"/>
          <a:sy n="84" d="100"/>
        </p:scale>
        <p:origin x="-141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4D353C-F0D7-4C07-A075-7E3E79E43F98}" type="doc">
      <dgm:prSet loTypeId="urn:microsoft.com/office/officeart/2005/8/layout/cycle4" loCatId="cycle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4F048D7C-3815-4184-9856-B020C6F81326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НДФЛ 30,2 млн.руб.</a:t>
          </a:r>
          <a:endParaRPr lang="ru-RU" sz="1600" b="1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0E4B0F-9DA5-4ED0-8EDC-83A4DD46FB98}" type="parTrans" cxnId="{80BBFEC6-DDB5-4B2E-BA11-31D4C66C8EE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B12E09-5887-48DA-973B-0A64791DECC9}" type="sibTrans" cxnId="{80BBFEC6-DDB5-4B2E-BA11-31D4C66C8EE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C996B3-B834-4E14-AF18-713BAA94BF15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повышения заработной платы</a:t>
          </a:r>
          <a:endParaRPr lang="ru-RU" dirty="0">
            <a:solidFill>
              <a:schemeClr val="accent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70D0A5-297B-425F-82FA-1449B5CB8664}" type="parTrans" cxnId="{452DF78F-9C01-45A2-8E17-88AE017E10D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11F2FF-BA90-4617-BAB6-C9BF4BAF7850}" type="sibTrans" cxnId="{452DF78F-9C01-45A2-8E17-88AE017E10D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362BBA-7A3B-4854-B903-E4DD54297DD9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 69,8 млн.руб.</a:t>
          </a:r>
          <a:endParaRPr lang="ru-RU" sz="16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A6D1E3-746C-4398-8EBE-F70F8F7912E5}" type="parTrans" cxnId="{605B8860-457A-4439-92BC-9DF2242A318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5D185C-FB70-494F-B40E-FEF775959C3F}" type="sibTrans" cxnId="{605B8860-457A-4439-92BC-9DF2242A318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7218D6-08D3-4622-A2B1-48D7CC74E011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повышения заработной платы</a:t>
          </a:r>
          <a:endParaRPr lang="ru-RU" dirty="0">
            <a:solidFill>
              <a:schemeClr val="accent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12C0E2-2BA8-4006-A1BB-9C443CA38036}" type="parTrans" cxnId="{CC320601-CE1D-467F-A0D0-388295FC29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5C0B4D-107D-4605-9269-14063B784EA2}" type="sibTrans" cxnId="{CC320601-CE1D-467F-A0D0-388295FC29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1AE11C-7B8F-4F88-A374-759A7F197EDB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СВ 176,7 млн.руб.</a:t>
          </a:r>
          <a:endParaRPr lang="ru-RU" sz="16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565EF6-1FE9-4622-8E17-C5AACCCDB086}" type="parTrans" cxnId="{69716133-55F4-4AEB-BC89-7DB134ED4FE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C1AD38-C8D8-4B63-8415-0A77BA0C9953}" type="sibTrans" cxnId="{69716133-55F4-4AEB-BC89-7DB134ED4FE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0B4E35-9F00-46AF-AF98-AD48239343CF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поступление от должников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F19CA8-2C7B-44B3-B28E-77E80103E0CE}" type="parTrans" cxnId="{1AD0558A-207D-436D-9F2C-9AA49B4DDB6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857818-85D8-44AB-8AC5-E64B6FB18BAB}" type="sibTrans" cxnId="{1AD0558A-207D-436D-9F2C-9AA49B4DDB6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DE48E6-42EC-4C30-97B9-00D09FCF9609}">
      <dgm:prSet phldrT="[Текст]" custT="1"/>
      <dgm:spPr>
        <a:gradFill flip="none" rotWithShape="0">
          <a:gsLst>
            <a:gs pos="0">
              <a:schemeClr val="accent2">
                <a:shade val="30000"/>
                <a:satMod val="115000"/>
              </a:schemeClr>
            </a:gs>
            <a:gs pos="50000">
              <a:schemeClr val="accent2">
                <a:shade val="67500"/>
                <a:satMod val="115000"/>
              </a:schemeClr>
            </a:gs>
            <a:gs pos="100000">
              <a:schemeClr val="accent2">
                <a:shade val="100000"/>
                <a:satMod val="115000"/>
              </a:schemeClr>
            </a:gs>
          </a:gsLst>
          <a:lin ang="18900000" scaled="1"/>
          <a:tileRect/>
        </a:gradFill>
        <a:ln>
          <a:solidFill>
            <a:schemeClr val="accent2"/>
          </a:solidFill>
        </a:ln>
      </dgm:spPr>
      <dgm:t>
        <a:bodyPr/>
        <a:lstStyle/>
        <a:p>
          <a:r>
            <a:rPr lang="ru-RU" sz="1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НДФЛ 73,6 млн.руб.</a:t>
          </a:r>
          <a:endParaRPr lang="ru-RU" sz="1600" b="1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66872A-A1A5-4372-9892-A9A8B29FBB6E}" type="parTrans" cxnId="{B1470863-C7BF-4F84-A074-74C94ACFF70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6E9C7A-50C4-4FAF-A9DA-9A0ADE87445E}" type="sibTrans" cxnId="{B1470863-C7BF-4F84-A074-74C94ACFF70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23FF20-88EE-49B1-84D8-B69ADA0A9ED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1800" b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поступление от  должников </a:t>
          </a:r>
          <a:endParaRPr lang="ru-RU" sz="1800" b="0" dirty="0"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D5C1AF-E216-4CAD-89B9-31B6227D1F3A}" type="parTrans" cxnId="{251DF954-AC56-4013-AB38-8583D9F69BE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03CBBF-A109-415B-8341-1CFA6410A07E}" type="sibTrans" cxnId="{251DF954-AC56-4013-AB38-8583D9F69BE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08F877-A69A-4349-A2FB-D968F415A4EB}" type="pres">
      <dgm:prSet presAssocID="{1D4D353C-F0D7-4C07-A075-7E3E79E43F98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602B83-48D3-486D-B9B8-F7922AF83A0D}" type="pres">
      <dgm:prSet presAssocID="{1D4D353C-F0D7-4C07-A075-7E3E79E43F98}" presName="children" presStyleCnt="0"/>
      <dgm:spPr/>
    </dgm:pt>
    <dgm:pt modelId="{FA047A4B-9804-4AC7-A4C6-BDB42CAD6140}" type="pres">
      <dgm:prSet presAssocID="{1D4D353C-F0D7-4C07-A075-7E3E79E43F98}" presName="child1group" presStyleCnt="0"/>
      <dgm:spPr/>
    </dgm:pt>
    <dgm:pt modelId="{8C7365F7-111D-4DDF-B8BF-9266C1309361}" type="pres">
      <dgm:prSet presAssocID="{1D4D353C-F0D7-4C07-A075-7E3E79E43F98}" presName="child1" presStyleLbl="bgAcc1" presStyleIdx="0" presStyleCnt="4" custScaleX="146024"/>
      <dgm:spPr/>
      <dgm:t>
        <a:bodyPr/>
        <a:lstStyle/>
        <a:p>
          <a:endParaRPr lang="ru-RU"/>
        </a:p>
      </dgm:t>
    </dgm:pt>
    <dgm:pt modelId="{DC6A5933-DD9A-4D38-80FC-B2DB55B7F7E1}" type="pres">
      <dgm:prSet presAssocID="{1D4D353C-F0D7-4C07-A075-7E3E79E43F98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4B538D-9517-48AA-A162-6F0B9E8F8195}" type="pres">
      <dgm:prSet presAssocID="{1D4D353C-F0D7-4C07-A075-7E3E79E43F98}" presName="child2group" presStyleCnt="0"/>
      <dgm:spPr/>
    </dgm:pt>
    <dgm:pt modelId="{E6626D99-7497-4C29-A5A0-615C41742017}" type="pres">
      <dgm:prSet presAssocID="{1D4D353C-F0D7-4C07-A075-7E3E79E43F98}" presName="child2" presStyleLbl="bgAcc1" presStyleIdx="1" presStyleCnt="4" custScaleX="148777"/>
      <dgm:spPr/>
      <dgm:t>
        <a:bodyPr/>
        <a:lstStyle/>
        <a:p>
          <a:endParaRPr lang="ru-RU"/>
        </a:p>
      </dgm:t>
    </dgm:pt>
    <dgm:pt modelId="{8A3CCA17-E4C6-498A-BC31-9F9D12AD4797}" type="pres">
      <dgm:prSet presAssocID="{1D4D353C-F0D7-4C07-A075-7E3E79E43F98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6E1422-9618-4D5E-A67D-1249BA76226E}" type="pres">
      <dgm:prSet presAssocID="{1D4D353C-F0D7-4C07-A075-7E3E79E43F98}" presName="child3group" presStyleCnt="0"/>
      <dgm:spPr/>
    </dgm:pt>
    <dgm:pt modelId="{590932FA-236A-491A-82F5-A5444B6C9A4C}" type="pres">
      <dgm:prSet presAssocID="{1D4D353C-F0D7-4C07-A075-7E3E79E43F98}" presName="child3" presStyleLbl="bgAcc1" presStyleIdx="2" presStyleCnt="4" custScaleX="135806" custLinFactNeighborX="11386" custLinFactNeighborY="-6759"/>
      <dgm:spPr/>
      <dgm:t>
        <a:bodyPr/>
        <a:lstStyle/>
        <a:p>
          <a:endParaRPr lang="ru-RU"/>
        </a:p>
      </dgm:t>
    </dgm:pt>
    <dgm:pt modelId="{4E364CF5-8341-4464-A3C3-5D23DC598FFE}" type="pres">
      <dgm:prSet presAssocID="{1D4D353C-F0D7-4C07-A075-7E3E79E43F98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5C3D3A-95D5-4490-9947-B471EDE389F3}" type="pres">
      <dgm:prSet presAssocID="{1D4D353C-F0D7-4C07-A075-7E3E79E43F98}" presName="child4group" presStyleCnt="0"/>
      <dgm:spPr/>
    </dgm:pt>
    <dgm:pt modelId="{8A513BCD-4FC1-485B-B4CC-92EF93B896AC}" type="pres">
      <dgm:prSet presAssocID="{1D4D353C-F0D7-4C07-A075-7E3E79E43F98}" presName="child4" presStyleLbl="bgAcc1" presStyleIdx="3" presStyleCnt="4" custScaleX="149120" custLinFactNeighborX="-1119" custLinFactNeighborY="-6759"/>
      <dgm:spPr/>
      <dgm:t>
        <a:bodyPr/>
        <a:lstStyle/>
        <a:p>
          <a:endParaRPr lang="ru-RU"/>
        </a:p>
      </dgm:t>
    </dgm:pt>
    <dgm:pt modelId="{7899E84C-9DA7-4914-85F0-B3604164BCDF}" type="pres">
      <dgm:prSet presAssocID="{1D4D353C-F0D7-4C07-A075-7E3E79E43F98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A3DCF5-1AEB-4B29-9E6E-165B04F59116}" type="pres">
      <dgm:prSet presAssocID="{1D4D353C-F0D7-4C07-A075-7E3E79E43F98}" presName="childPlaceholder" presStyleCnt="0"/>
      <dgm:spPr/>
    </dgm:pt>
    <dgm:pt modelId="{94F17B72-3D94-40F2-9C61-D59CF4D7128D}" type="pres">
      <dgm:prSet presAssocID="{1D4D353C-F0D7-4C07-A075-7E3E79E43F98}" presName="circle" presStyleCnt="0"/>
      <dgm:spPr/>
    </dgm:pt>
    <dgm:pt modelId="{F16562AA-5AE6-4EE2-8E60-E7C85787CF6C}" type="pres">
      <dgm:prSet presAssocID="{1D4D353C-F0D7-4C07-A075-7E3E79E43F98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373C60-82A2-4104-B9EB-11E945E77A07}" type="pres">
      <dgm:prSet presAssocID="{1D4D353C-F0D7-4C07-A075-7E3E79E43F98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05D597-FA5F-4453-957E-9B11B4C2639A}" type="pres">
      <dgm:prSet presAssocID="{1D4D353C-F0D7-4C07-A075-7E3E79E43F98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2578FF-9670-4F11-ACAE-D4A1334DE7B5}" type="pres">
      <dgm:prSet presAssocID="{1D4D353C-F0D7-4C07-A075-7E3E79E43F98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69B821-6940-4821-A011-629A9CA8BC66}" type="pres">
      <dgm:prSet presAssocID="{1D4D353C-F0D7-4C07-A075-7E3E79E43F98}" presName="quadrantPlaceholder" presStyleCnt="0"/>
      <dgm:spPr/>
    </dgm:pt>
    <dgm:pt modelId="{7B82B379-81F7-4ED2-B11B-5642D981E93F}" type="pres">
      <dgm:prSet presAssocID="{1D4D353C-F0D7-4C07-A075-7E3E79E43F98}" presName="center1" presStyleLbl="fgShp" presStyleIdx="0" presStyleCnt="2"/>
      <dgm:spPr/>
    </dgm:pt>
    <dgm:pt modelId="{87A7B51B-7D5C-4E8B-8351-82A6A16245CF}" type="pres">
      <dgm:prSet presAssocID="{1D4D353C-F0D7-4C07-A075-7E3E79E43F98}" presName="center2" presStyleLbl="fgShp" presStyleIdx="1" presStyleCnt="2"/>
      <dgm:spPr/>
    </dgm:pt>
  </dgm:ptLst>
  <dgm:cxnLst>
    <dgm:cxn modelId="{69716133-55F4-4AEB-BC89-7DB134ED4FEA}" srcId="{1D4D353C-F0D7-4C07-A075-7E3E79E43F98}" destId="{9C1AE11C-7B8F-4F88-A374-759A7F197EDB}" srcOrd="2" destOrd="0" parTransId="{3E565EF6-1FE9-4622-8E17-C5AACCCDB086}" sibTransId="{1BC1AD38-C8D8-4B63-8415-0A77BA0C9953}"/>
    <dgm:cxn modelId="{80BBFEC6-DDB5-4B2E-BA11-31D4C66C8EEC}" srcId="{1D4D353C-F0D7-4C07-A075-7E3E79E43F98}" destId="{4F048D7C-3815-4184-9856-B020C6F81326}" srcOrd="0" destOrd="0" parTransId="{A90E4B0F-9DA5-4ED0-8EDC-83A4DD46FB98}" sibTransId="{40B12E09-5887-48DA-973B-0A64791DECC9}"/>
    <dgm:cxn modelId="{43ACE9D3-AC66-46DE-AD80-6BDBD1698A49}" type="presOf" srcId="{AB23FF20-88EE-49B1-84D8-B69ADA0A9ED3}" destId="{7899E84C-9DA7-4914-85F0-B3604164BCDF}" srcOrd="1" destOrd="0" presId="urn:microsoft.com/office/officeart/2005/8/layout/cycle4"/>
    <dgm:cxn modelId="{08EDF6BA-2725-4091-923A-BD940CF8834D}" type="presOf" srcId="{E3C996B3-B834-4E14-AF18-713BAA94BF15}" destId="{DC6A5933-DD9A-4D38-80FC-B2DB55B7F7E1}" srcOrd="1" destOrd="0" presId="urn:microsoft.com/office/officeart/2005/8/layout/cycle4"/>
    <dgm:cxn modelId="{C9927091-A138-4143-910F-2B4FAA8C958D}" type="presOf" srcId="{1D4D353C-F0D7-4C07-A075-7E3E79E43F98}" destId="{D108F877-A69A-4349-A2FB-D968F415A4EB}" srcOrd="0" destOrd="0" presId="urn:microsoft.com/office/officeart/2005/8/layout/cycle4"/>
    <dgm:cxn modelId="{DA4F6889-0482-4EF3-B2E0-9DA41C517F0E}" type="presOf" srcId="{0F7218D6-08D3-4622-A2B1-48D7CC74E011}" destId="{8A3CCA17-E4C6-498A-BC31-9F9D12AD4797}" srcOrd="1" destOrd="0" presId="urn:microsoft.com/office/officeart/2005/8/layout/cycle4"/>
    <dgm:cxn modelId="{E1708630-68A6-4985-8D3A-06D2AE7CBE84}" type="presOf" srcId="{F9DE48E6-42EC-4C30-97B9-00D09FCF9609}" destId="{C12578FF-9670-4F11-ACAE-D4A1334DE7B5}" srcOrd="0" destOrd="0" presId="urn:microsoft.com/office/officeart/2005/8/layout/cycle4"/>
    <dgm:cxn modelId="{CC320601-CE1D-467F-A0D0-388295FC2937}" srcId="{52362BBA-7A3B-4854-B903-E4DD54297DD9}" destId="{0F7218D6-08D3-4622-A2B1-48D7CC74E011}" srcOrd="0" destOrd="0" parTransId="{5812C0E2-2BA8-4006-A1BB-9C443CA38036}" sibTransId="{FF5C0B4D-107D-4605-9269-14063B784EA2}"/>
    <dgm:cxn modelId="{88DA7F56-59E4-4C03-AAB4-65E552AAA111}" type="presOf" srcId="{E3C996B3-B834-4E14-AF18-713BAA94BF15}" destId="{8C7365F7-111D-4DDF-B8BF-9266C1309361}" srcOrd="0" destOrd="0" presId="urn:microsoft.com/office/officeart/2005/8/layout/cycle4"/>
    <dgm:cxn modelId="{251DF954-AC56-4013-AB38-8583D9F69BE6}" srcId="{F9DE48E6-42EC-4C30-97B9-00D09FCF9609}" destId="{AB23FF20-88EE-49B1-84D8-B69ADA0A9ED3}" srcOrd="0" destOrd="0" parTransId="{02D5C1AF-E216-4CAD-89B9-31B6227D1F3A}" sibTransId="{B603CBBF-A109-415B-8341-1CFA6410A07E}"/>
    <dgm:cxn modelId="{1AD0558A-207D-436D-9F2C-9AA49B4DDB62}" srcId="{9C1AE11C-7B8F-4F88-A374-759A7F197EDB}" destId="{F00B4E35-9F00-46AF-AF98-AD48239343CF}" srcOrd="0" destOrd="0" parTransId="{D9F19CA8-2C7B-44B3-B28E-77E80103E0CE}" sibTransId="{8C857818-85D8-44AB-8AC5-E64B6FB18BAB}"/>
    <dgm:cxn modelId="{EDA42BCF-CD23-499B-86B0-A1C72E59EDA4}" type="presOf" srcId="{0F7218D6-08D3-4622-A2B1-48D7CC74E011}" destId="{E6626D99-7497-4C29-A5A0-615C41742017}" srcOrd="0" destOrd="0" presId="urn:microsoft.com/office/officeart/2005/8/layout/cycle4"/>
    <dgm:cxn modelId="{B17CE786-1446-44AF-B8AC-8C063DE6B366}" type="presOf" srcId="{9C1AE11C-7B8F-4F88-A374-759A7F197EDB}" destId="{4C05D597-FA5F-4453-957E-9B11B4C2639A}" srcOrd="0" destOrd="0" presId="urn:microsoft.com/office/officeart/2005/8/layout/cycle4"/>
    <dgm:cxn modelId="{A5A2CB4F-0A0D-426F-8D79-2572CAFC54F7}" type="presOf" srcId="{4F048D7C-3815-4184-9856-B020C6F81326}" destId="{F16562AA-5AE6-4EE2-8E60-E7C85787CF6C}" srcOrd="0" destOrd="0" presId="urn:microsoft.com/office/officeart/2005/8/layout/cycle4"/>
    <dgm:cxn modelId="{7F0C10C4-F000-44F8-BAB8-7012F0830219}" type="presOf" srcId="{F00B4E35-9F00-46AF-AF98-AD48239343CF}" destId="{4E364CF5-8341-4464-A3C3-5D23DC598FFE}" srcOrd="1" destOrd="0" presId="urn:microsoft.com/office/officeart/2005/8/layout/cycle4"/>
    <dgm:cxn modelId="{6C8B3B8C-C7E5-42DB-AA59-BF81AC3F5627}" type="presOf" srcId="{AB23FF20-88EE-49B1-84D8-B69ADA0A9ED3}" destId="{8A513BCD-4FC1-485B-B4CC-92EF93B896AC}" srcOrd="0" destOrd="0" presId="urn:microsoft.com/office/officeart/2005/8/layout/cycle4"/>
    <dgm:cxn modelId="{B1470863-C7BF-4F84-A074-74C94ACFF70F}" srcId="{1D4D353C-F0D7-4C07-A075-7E3E79E43F98}" destId="{F9DE48E6-42EC-4C30-97B9-00D09FCF9609}" srcOrd="3" destOrd="0" parTransId="{4166872A-A1A5-4372-9892-A9A8B29FBB6E}" sibTransId="{5A6E9C7A-50C4-4FAF-A9DA-9A0ADE87445E}"/>
    <dgm:cxn modelId="{452DF78F-9C01-45A2-8E17-88AE017E10D0}" srcId="{4F048D7C-3815-4184-9856-B020C6F81326}" destId="{E3C996B3-B834-4E14-AF18-713BAA94BF15}" srcOrd="0" destOrd="0" parTransId="{B770D0A5-297B-425F-82FA-1449B5CB8664}" sibTransId="{0911F2FF-BA90-4617-BAB6-C9BF4BAF7850}"/>
    <dgm:cxn modelId="{B97FC1B3-5F2D-4118-ACB9-484FF1759B64}" type="presOf" srcId="{52362BBA-7A3B-4854-B903-E4DD54297DD9}" destId="{2D373C60-82A2-4104-B9EB-11E945E77A07}" srcOrd="0" destOrd="0" presId="urn:microsoft.com/office/officeart/2005/8/layout/cycle4"/>
    <dgm:cxn modelId="{19491A34-ED57-42CD-A382-BED636F7370C}" type="presOf" srcId="{F00B4E35-9F00-46AF-AF98-AD48239343CF}" destId="{590932FA-236A-491A-82F5-A5444B6C9A4C}" srcOrd="0" destOrd="0" presId="urn:microsoft.com/office/officeart/2005/8/layout/cycle4"/>
    <dgm:cxn modelId="{605B8860-457A-4439-92BC-9DF2242A3182}" srcId="{1D4D353C-F0D7-4C07-A075-7E3E79E43F98}" destId="{52362BBA-7A3B-4854-B903-E4DD54297DD9}" srcOrd="1" destOrd="0" parTransId="{14A6D1E3-746C-4398-8EBE-F70F8F7912E5}" sibTransId="{C95D185C-FB70-494F-B40E-FEF775959C3F}"/>
    <dgm:cxn modelId="{0F653C11-5881-40E1-9447-58D8BE8C72F5}" type="presParOf" srcId="{D108F877-A69A-4349-A2FB-D968F415A4EB}" destId="{25602B83-48D3-486D-B9B8-F7922AF83A0D}" srcOrd="0" destOrd="0" presId="urn:microsoft.com/office/officeart/2005/8/layout/cycle4"/>
    <dgm:cxn modelId="{6E4F69C7-75FF-429D-A725-801991C7D988}" type="presParOf" srcId="{25602B83-48D3-486D-B9B8-F7922AF83A0D}" destId="{FA047A4B-9804-4AC7-A4C6-BDB42CAD6140}" srcOrd="0" destOrd="0" presId="urn:microsoft.com/office/officeart/2005/8/layout/cycle4"/>
    <dgm:cxn modelId="{BDE1C4C2-2182-4056-A8BE-6DC0498D8379}" type="presParOf" srcId="{FA047A4B-9804-4AC7-A4C6-BDB42CAD6140}" destId="{8C7365F7-111D-4DDF-B8BF-9266C1309361}" srcOrd="0" destOrd="0" presId="urn:microsoft.com/office/officeart/2005/8/layout/cycle4"/>
    <dgm:cxn modelId="{BE40CA18-C01C-424C-84E7-C831F9CC60F2}" type="presParOf" srcId="{FA047A4B-9804-4AC7-A4C6-BDB42CAD6140}" destId="{DC6A5933-DD9A-4D38-80FC-B2DB55B7F7E1}" srcOrd="1" destOrd="0" presId="urn:microsoft.com/office/officeart/2005/8/layout/cycle4"/>
    <dgm:cxn modelId="{CAD92F8B-DFCB-4158-9D26-984CA412125F}" type="presParOf" srcId="{25602B83-48D3-486D-B9B8-F7922AF83A0D}" destId="{164B538D-9517-48AA-A162-6F0B9E8F8195}" srcOrd="1" destOrd="0" presId="urn:microsoft.com/office/officeart/2005/8/layout/cycle4"/>
    <dgm:cxn modelId="{A4DB392A-6C9E-4A31-A630-34F9DFF80AE2}" type="presParOf" srcId="{164B538D-9517-48AA-A162-6F0B9E8F8195}" destId="{E6626D99-7497-4C29-A5A0-615C41742017}" srcOrd="0" destOrd="0" presId="urn:microsoft.com/office/officeart/2005/8/layout/cycle4"/>
    <dgm:cxn modelId="{D5F35F0C-2F76-4BFE-84F2-227E63293319}" type="presParOf" srcId="{164B538D-9517-48AA-A162-6F0B9E8F8195}" destId="{8A3CCA17-E4C6-498A-BC31-9F9D12AD4797}" srcOrd="1" destOrd="0" presId="urn:microsoft.com/office/officeart/2005/8/layout/cycle4"/>
    <dgm:cxn modelId="{62BB87C3-6B1C-4C34-8F71-DF5DF2DF604D}" type="presParOf" srcId="{25602B83-48D3-486D-B9B8-F7922AF83A0D}" destId="{106E1422-9618-4D5E-A67D-1249BA76226E}" srcOrd="2" destOrd="0" presId="urn:microsoft.com/office/officeart/2005/8/layout/cycle4"/>
    <dgm:cxn modelId="{E6C84EC3-3A63-431E-9066-AB93C34970F4}" type="presParOf" srcId="{106E1422-9618-4D5E-A67D-1249BA76226E}" destId="{590932FA-236A-491A-82F5-A5444B6C9A4C}" srcOrd="0" destOrd="0" presId="urn:microsoft.com/office/officeart/2005/8/layout/cycle4"/>
    <dgm:cxn modelId="{6325E689-2A98-44B0-8890-365E9A62D092}" type="presParOf" srcId="{106E1422-9618-4D5E-A67D-1249BA76226E}" destId="{4E364CF5-8341-4464-A3C3-5D23DC598FFE}" srcOrd="1" destOrd="0" presId="urn:microsoft.com/office/officeart/2005/8/layout/cycle4"/>
    <dgm:cxn modelId="{D4AF91DC-F4E6-470C-9E05-2D625C706407}" type="presParOf" srcId="{25602B83-48D3-486D-B9B8-F7922AF83A0D}" destId="{E15C3D3A-95D5-4490-9947-B471EDE389F3}" srcOrd="3" destOrd="0" presId="urn:microsoft.com/office/officeart/2005/8/layout/cycle4"/>
    <dgm:cxn modelId="{BE25B804-5255-447F-BC1D-A202D0192313}" type="presParOf" srcId="{E15C3D3A-95D5-4490-9947-B471EDE389F3}" destId="{8A513BCD-4FC1-485B-B4CC-92EF93B896AC}" srcOrd="0" destOrd="0" presId="urn:microsoft.com/office/officeart/2005/8/layout/cycle4"/>
    <dgm:cxn modelId="{A6119C3B-56E8-415A-9E55-7BE70F047E01}" type="presParOf" srcId="{E15C3D3A-95D5-4490-9947-B471EDE389F3}" destId="{7899E84C-9DA7-4914-85F0-B3604164BCDF}" srcOrd="1" destOrd="0" presId="urn:microsoft.com/office/officeart/2005/8/layout/cycle4"/>
    <dgm:cxn modelId="{0E765C85-5588-46B1-9B0C-760C53765E06}" type="presParOf" srcId="{25602B83-48D3-486D-B9B8-F7922AF83A0D}" destId="{D5A3DCF5-1AEB-4B29-9E6E-165B04F59116}" srcOrd="4" destOrd="0" presId="urn:microsoft.com/office/officeart/2005/8/layout/cycle4"/>
    <dgm:cxn modelId="{656177DE-ACAB-43B8-ABD7-0ACA1B3D8830}" type="presParOf" srcId="{D108F877-A69A-4349-A2FB-D968F415A4EB}" destId="{94F17B72-3D94-40F2-9C61-D59CF4D7128D}" srcOrd="1" destOrd="0" presId="urn:microsoft.com/office/officeart/2005/8/layout/cycle4"/>
    <dgm:cxn modelId="{46B6A357-3F13-493C-BE44-19004BD81B2A}" type="presParOf" srcId="{94F17B72-3D94-40F2-9C61-D59CF4D7128D}" destId="{F16562AA-5AE6-4EE2-8E60-E7C85787CF6C}" srcOrd="0" destOrd="0" presId="urn:microsoft.com/office/officeart/2005/8/layout/cycle4"/>
    <dgm:cxn modelId="{7B5D90D0-D8D4-441A-93D8-DDD93A3462B7}" type="presParOf" srcId="{94F17B72-3D94-40F2-9C61-D59CF4D7128D}" destId="{2D373C60-82A2-4104-B9EB-11E945E77A07}" srcOrd="1" destOrd="0" presId="urn:microsoft.com/office/officeart/2005/8/layout/cycle4"/>
    <dgm:cxn modelId="{998DB604-BED2-447F-8D29-A67C3F712CB5}" type="presParOf" srcId="{94F17B72-3D94-40F2-9C61-D59CF4D7128D}" destId="{4C05D597-FA5F-4453-957E-9B11B4C2639A}" srcOrd="2" destOrd="0" presId="urn:microsoft.com/office/officeart/2005/8/layout/cycle4"/>
    <dgm:cxn modelId="{981A0D83-3AE0-4D44-87F8-6C33BC524545}" type="presParOf" srcId="{94F17B72-3D94-40F2-9C61-D59CF4D7128D}" destId="{C12578FF-9670-4F11-ACAE-D4A1334DE7B5}" srcOrd="3" destOrd="0" presId="urn:microsoft.com/office/officeart/2005/8/layout/cycle4"/>
    <dgm:cxn modelId="{5D1F5CDF-3E05-4854-8E6D-F4C3D36BE932}" type="presParOf" srcId="{94F17B72-3D94-40F2-9C61-D59CF4D7128D}" destId="{0E69B821-6940-4821-A011-629A9CA8BC66}" srcOrd="4" destOrd="0" presId="urn:microsoft.com/office/officeart/2005/8/layout/cycle4"/>
    <dgm:cxn modelId="{E2F856DB-9D33-4C04-B8A1-4DFD98BB36C8}" type="presParOf" srcId="{D108F877-A69A-4349-A2FB-D968F415A4EB}" destId="{7B82B379-81F7-4ED2-B11B-5642D981E93F}" srcOrd="2" destOrd="0" presId="urn:microsoft.com/office/officeart/2005/8/layout/cycle4"/>
    <dgm:cxn modelId="{29460E17-3B50-497D-9887-092245C9B4E4}" type="presParOf" srcId="{D108F877-A69A-4349-A2FB-D968F415A4EB}" destId="{87A7B51B-7D5C-4E8B-8351-82A6A16245CF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DA331-8AFC-4186-A113-B14FDB682A6B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E18A4-E528-472A-AB1D-B8F991626F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608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FA664B-5EC6-48B5-8362-399F963397AB}" type="slidenum">
              <a:rPr lang="ru-RU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085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27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412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04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445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468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416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89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641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706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8192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7101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51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0156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6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5430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0473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5067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4238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2331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6571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548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1707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2963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53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2430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929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5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555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2809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5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857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97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893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49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305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6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53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9D0D5"/>
            </a:gs>
            <a:gs pos="50000">
              <a:srgbClr val="DED2D5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67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9D0D5"/>
            </a:gs>
            <a:gs pos="50000">
              <a:srgbClr val="DED2D5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1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9D0D5"/>
            </a:gs>
            <a:gs pos="50000">
              <a:srgbClr val="DED2D5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13.02.2019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45474-53AE-4ED8-B429-74A792A6BB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28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12.png"/><Relationship Id="rId4" Type="http://schemas.openxmlformats.org/officeDocument/2006/relationships/oleObject" Target="../embeddings/Microsoft_Excel_97-2003_Worksheet1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nalog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8712968" cy="3888432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/>
            </a:r>
            <a:b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Особенности исчисления и уплаты страховых взносов</a:t>
            </a:r>
            <a:b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046" y="5389505"/>
            <a:ext cx="386447" cy="1468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5934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lori_0003297463_bigww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40" y="1268769"/>
            <a:ext cx="1517427" cy="1124807"/>
          </a:xfrm>
          <a:prstGeom prst="rect">
            <a:avLst/>
          </a:prstGeom>
          <a:noFill/>
          <a:ln w="19050" algn="in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53" name="Picture 5" descr="img-20151015230758-59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268760"/>
            <a:ext cx="1567178" cy="1139171"/>
          </a:xfrm>
          <a:prstGeom prst="rect">
            <a:avLst/>
          </a:prstGeom>
          <a:noFill/>
          <a:ln w="19050" algn="in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54" name="Picture 6" descr="e6c3a0507bab5029ff5744646f176e0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24" y="1268760"/>
            <a:ext cx="1563451" cy="1140411"/>
          </a:xfrm>
          <a:prstGeom prst="rect">
            <a:avLst/>
          </a:prstGeom>
          <a:noFill/>
          <a:ln w="19050" algn="in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55" name="Picture 7" descr="image12854148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84088"/>
            <a:ext cx="1552458" cy="1109755"/>
          </a:xfrm>
          <a:prstGeom prst="rect">
            <a:avLst/>
          </a:prstGeom>
          <a:noFill/>
          <a:ln w="19050" algn="in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56" name="Picture 8" descr="b3e6ad9ae674b2e8c69053fea1b1af22_vice_67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278600"/>
            <a:ext cx="1656184" cy="1109753"/>
          </a:xfrm>
          <a:prstGeom prst="rect">
            <a:avLst/>
          </a:prstGeom>
          <a:noFill/>
          <a:ln w="19050" algn="in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23528" y="2636912"/>
            <a:ext cx="8568952" cy="381642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SzPts val="1000"/>
              <a:buFont typeface="Wingdings" panose="05000000000000000000" pitchFamily="2" charset="2"/>
              <a:buChar char="Ø"/>
            </a:pP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полной оплаты больничного листа;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SzPts val="1000"/>
              <a:buFont typeface="Wingdings" panose="05000000000000000000" pitchFamily="2" charset="2"/>
              <a:buChar char="Ø"/>
            </a:pP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на получение пособий по беременности и родам, по уходу за ребенком до достижения им возраста 1,5 лет;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SzPts val="1000"/>
              <a:buFont typeface="Wingdings" panose="05000000000000000000" pitchFamily="2" charset="2"/>
              <a:buChar char="Ø"/>
            </a:pP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выходного пособия при увольнении по сокращению штата;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SzPts val="1000"/>
              <a:buFont typeface="Wingdings" panose="05000000000000000000" pitchFamily="2" charset="2"/>
              <a:buChar char="Ø"/>
            </a:pP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 по безработице;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SzPts val="1000"/>
              <a:buFont typeface="Wingdings" panose="05000000000000000000" pitchFamily="2" charset="2"/>
              <a:buChar char="Ø"/>
            </a:pP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отпускных;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SzPts val="1000"/>
              <a:buFont typeface="Wingdings" panose="05000000000000000000" pitchFamily="2" charset="2"/>
              <a:buChar char="Ø"/>
            </a:pP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пострадавших от несчастных случаев на производстве.</a:t>
            </a:r>
            <a:endParaRPr lang="ru-RU" altLang="ru-RU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2135" y="5301208"/>
            <a:ext cx="421877" cy="1566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5645474-53AE-4ED8-B429-74A792A6BB53}" type="slidenum">
              <a:rPr lang="ru-RU" sz="2000" smtClean="0">
                <a:solidFill>
                  <a:schemeClr val="bg2"/>
                </a:solidFill>
              </a:rPr>
              <a:pPr/>
              <a:t>10</a:t>
            </a:fld>
            <a:endParaRPr lang="ru-RU" sz="2000" dirty="0">
              <a:solidFill>
                <a:schemeClr val="bg2"/>
              </a:solidFill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-622927" y="836712"/>
            <a:ext cx="10369152" cy="1143000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PF Din Text Cond Pro Medium"/>
                <a:cs typeface="Arial" pitchFamily="34" charset="0"/>
              </a:rPr>
              <a:t/>
            </a:r>
            <a:br>
              <a:rPr lang="ru-RU" altLang="ru-RU" b="1" dirty="0">
                <a:solidFill>
                  <a:srgbClr val="000000"/>
                </a:solidFill>
                <a:latin typeface="PF Din Text Cond Pro Medium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16632"/>
            <a:ext cx="92525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Получая </a:t>
            </a:r>
            <a:r>
              <a:rPr lang="en-US" alt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серую</a:t>
            </a:r>
            <a:r>
              <a:rPr lang="en-US" alt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alt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зарплату,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 лишаете себя социальных гарантий!</a:t>
            </a:r>
            <a:endParaRPr lang="ru-RU" alt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25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14" y="27596"/>
            <a:ext cx="9144000" cy="1241164"/>
          </a:xfrm>
        </p:spPr>
        <p:txBody>
          <a:bodyPr>
            <a:noAutofit/>
          </a:bodyPr>
          <a:lstStyle/>
          <a:p>
            <a:r>
              <a:rPr lang="ru-RU" alt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налоговых агентов, заслушанных на комиссиях по легализации налоговой базы за 2018 год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743636"/>
              </p:ext>
            </p:extLst>
          </p:nvPr>
        </p:nvGraphicFramePr>
        <p:xfrm>
          <a:off x="395536" y="1124744"/>
          <a:ext cx="8501063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r:id="rId4" imgW="8498561" imgH="3968840" progId="Excel.Chart.8">
                  <p:embed/>
                </p:oleObj>
              </mc:Choice>
              <mc:Fallback>
                <p:oleObj r:id="rId4" imgW="8498561" imgH="3968840" progId="Excel.Chart.8">
                  <p:embed/>
                  <p:pic>
                    <p:nvPicPr>
                      <p:cNvPr id="0" name="Объект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124744"/>
                        <a:ext cx="8501063" cy="529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2135" y="5301208"/>
            <a:ext cx="421877" cy="1566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5645474-53AE-4ED8-B429-74A792A6BB53}" type="slidenum">
              <a:rPr lang="ru-RU" sz="2000" smtClean="0">
                <a:solidFill>
                  <a:schemeClr val="bg2"/>
                </a:solidFill>
              </a:rPr>
              <a:pPr/>
              <a:t>11</a:t>
            </a:fld>
            <a:endParaRPr lang="ru-RU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99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83" y="188640"/>
            <a:ext cx="9180512" cy="1143000"/>
          </a:xfrm>
        </p:spPr>
        <p:txBody>
          <a:bodyPr>
            <a:noAutofit/>
          </a:bodyPr>
          <a:lstStyle/>
          <a:p>
            <a:r>
              <a:rPr lang="ru-RU" alt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поступления в бюджет по результатам заседаний комиссий по легализации налоговой базы, проведенных за 2018 год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061810"/>
              </p:ext>
            </p:extLst>
          </p:nvPr>
        </p:nvGraphicFramePr>
        <p:xfrm>
          <a:off x="251520" y="1844824"/>
          <a:ext cx="8229600" cy="4637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2135" y="5301208"/>
            <a:ext cx="421877" cy="1566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5645474-53AE-4ED8-B429-74A792A6BB53}" type="slidenum">
              <a:rPr lang="ru-RU" sz="2000" smtClean="0">
                <a:solidFill>
                  <a:schemeClr val="bg2"/>
                </a:solidFill>
              </a:rPr>
              <a:pPr/>
              <a:t>12</a:t>
            </a:fld>
            <a:endParaRPr lang="ru-RU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66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39908" y="620697"/>
            <a:ext cx="617323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Страховые взносы  на обязательное </a:t>
            </a:r>
          </a:p>
          <a:p>
            <a:pPr algn="ctr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пенсионное, социальное и медицинское страхование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420800" y="2347793"/>
            <a:ext cx="1512168" cy="36004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2017 года</a:t>
            </a:r>
            <a:endParaRPr lang="ru-RU" alt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34906" y="2347793"/>
            <a:ext cx="2408416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 2017 года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025249" y="3462910"/>
            <a:ext cx="3240360" cy="360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Пенсионный фонд России</a:t>
            </a:r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98946" y="4114481"/>
            <a:ext cx="3816424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фонд обязательного медицинского страхования</a:t>
            </a:r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115622" y="5029500"/>
            <a:ext cx="3604957" cy="360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 социального страхования</a:t>
            </a:r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715_lar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96" r="1784" b="22548"/>
          <a:stretch>
            <a:fillRect/>
          </a:stretch>
        </p:blipFill>
        <p:spPr bwMode="auto">
          <a:xfrm>
            <a:off x="330613" y="3356122"/>
            <a:ext cx="565037" cy="57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1" name="Picture 7" descr="715_lar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921" b="27214"/>
          <a:stretch>
            <a:fillRect/>
          </a:stretch>
        </p:blipFill>
        <p:spPr bwMode="auto">
          <a:xfrm>
            <a:off x="341215" y="4875685"/>
            <a:ext cx="647502" cy="66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2" name="Picture 8" descr="715_lar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28" r="34111" b="20993"/>
          <a:stretch>
            <a:fillRect/>
          </a:stretch>
        </p:blipFill>
        <p:spPr bwMode="auto">
          <a:xfrm>
            <a:off x="330599" y="4173632"/>
            <a:ext cx="519876" cy="46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946071" y="3370637"/>
            <a:ext cx="2880320" cy="103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налоговая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служба</a:t>
            </a:r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4" name="Picture 10" descr="39ab3bf46ced9d4856c25205fb92582a_X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7" t="7095" r="25964" b="5913"/>
          <a:stretch>
            <a:fillRect/>
          </a:stretch>
        </p:blipFill>
        <p:spPr bwMode="auto">
          <a:xfrm>
            <a:off x="5606005" y="3433012"/>
            <a:ext cx="802866" cy="87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1" name="Стрелка влево 10"/>
          <p:cNvSpPr/>
          <p:nvPr/>
        </p:nvSpPr>
        <p:spPr>
          <a:xfrm rot="18014823">
            <a:off x="1855780" y="1979555"/>
            <a:ext cx="524755" cy="151893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Стрелка влево 16"/>
          <p:cNvSpPr/>
          <p:nvPr/>
        </p:nvSpPr>
        <p:spPr>
          <a:xfrm rot="14115554">
            <a:off x="6679686" y="2013202"/>
            <a:ext cx="518869" cy="154668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Стрелка влево 17"/>
          <p:cNvSpPr/>
          <p:nvPr/>
        </p:nvSpPr>
        <p:spPr>
          <a:xfrm rot="18014823">
            <a:off x="1547927" y="2906103"/>
            <a:ext cx="524755" cy="151893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Стрелка влево 18"/>
          <p:cNvSpPr/>
          <p:nvPr/>
        </p:nvSpPr>
        <p:spPr>
          <a:xfrm rot="14319416">
            <a:off x="6922518" y="2896811"/>
            <a:ext cx="524755" cy="151893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046" y="5389505"/>
            <a:ext cx="386447" cy="1468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32853" y="6453336"/>
            <a:ext cx="2111147" cy="404667"/>
          </a:xfrm>
        </p:spPr>
        <p:txBody>
          <a:bodyPr/>
          <a:lstStyle/>
          <a:p>
            <a:fld id="{A5645474-53AE-4ED8-B429-74A792A6BB53}" type="slidenum">
              <a:rPr lang="ru-RU" sz="2000" smtClean="0">
                <a:solidFill>
                  <a:schemeClr val="bg2"/>
                </a:solidFill>
              </a:rPr>
              <a:pPr/>
              <a:t>2</a:t>
            </a:fld>
            <a:endParaRPr lang="ru-RU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72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520" y="321280"/>
            <a:ext cx="7920880" cy="1080120"/>
          </a:xfrm>
          <a:prstGeom prst="rect">
            <a:avLst/>
          </a:prstGeom>
        </p:spPr>
        <p:txBody>
          <a:bodyPr lIns="88759" tIns="44377" rIns="88759" bIns="44377" anchor="ctr"/>
          <a:lstStyle>
            <a:defPPr>
              <a:defRPr lang="ru-RU"/>
            </a:defPPr>
            <a:lvl1pPr defTabSz="914239">
              <a:lnSpc>
                <a:spcPct val="100000"/>
              </a:lnSpc>
              <a:spcBef>
                <a:spcPct val="0"/>
              </a:spcBef>
              <a:buNone/>
              <a:defRPr sz="2400" b="1" i="0" cap="all">
                <a:solidFill>
                  <a:srgbClr val="005AA9"/>
                </a:solidFill>
                <a:latin typeface="+mj-lt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base">
              <a:spcAft>
                <a:spcPct val="0"/>
              </a:spcAft>
              <a:defRPr/>
            </a:pP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Поступление Страховых ВЗНОСОВ 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за 2018 год, </a:t>
            </a: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млрд. руб.</a:t>
            </a:r>
          </a:p>
        </p:txBody>
      </p:sp>
      <p:sp>
        <p:nvSpPr>
          <p:cNvPr id="30" name="Прямоугольник 29"/>
          <p:cNvSpPr>
            <a:spLocks noChangeAspect="1"/>
          </p:cNvSpPr>
          <p:nvPr/>
        </p:nvSpPr>
        <p:spPr>
          <a:xfrm>
            <a:off x="1425575" y="4694767"/>
            <a:ext cx="5494338" cy="7366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5647" tIns="37828" rIns="75647" bIns="37828" anchor="ctr"/>
          <a:lstStyle/>
          <a:p>
            <a:pPr defTabSz="861161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ятиугольник 2"/>
          <p:cNvSpPr>
            <a:spLocks noChangeAspect="1"/>
          </p:cNvSpPr>
          <p:nvPr/>
        </p:nvSpPr>
        <p:spPr>
          <a:xfrm rot="10800000">
            <a:off x="4964113" y="4694767"/>
            <a:ext cx="1962150" cy="736600"/>
          </a:xfrm>
          <a:custGeom>
            <a:avLst/>
            <a:gdLst>
              <a:gd name="connsiteX0" fmla="*/ 0 w 2153939"/>
              <a:gd name="connsiteY0" fmla="*/ 0 h 852358"/>
              <a:gd name="connsiteX1" fmla="*/ 1727760 w 2153939"/>
              <a:gd name="connsiteY1" fmla="*/ 0 h 852358"/>
              <a:gd name="connsiteX2" fmla="*/ 2153939 w 2153939"/>
              <a:gd name="connsiteY2" fmla="*/ 426179 h 852358"/>
              <a:gd name="connsiteX3" fmla="*/ 1727760 w 2153939"/>
              <a:gd name="connsiteY3" fmla="*/ 852358 h 852358"/>
              <a:gd name="connsiteX4" fmla="*/ 0 w 2153939"/>
              <a:gd name="connsiteY4" fmla="*/ 852358 h 852358"/>
              <a:gd name="connsiteX5" fmla="*/ 0 w 2153939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322667 w 1727760"/>
              <a:gd name="connsiteY2" fmla="*/ 426179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225685 w 1727760"/>
              <a:gd name="connsiteY2" fmla="*/ 398470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7760" h="852358">
                <a:moveTo>
                  <a:pt x="0" y="0"/>
                </a:moveTo>
                <a:lnTo>
                  <a:pt x="1727760" y="0"/>
                </a:lnTo>
                <a:lnTo>
                  <a:pt x="1225685" y="398470"/>
                </a:lnTo>
                <a:lnTo>
                  <a:pt x="1727760" y="852358"/>
                </a:lnTo>
                <a:lnTo>
                  <a:pt x="0" y="852358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71348" tIns="35675" rIns="71348" bIns="35675" anchor="ctr"/>
          <a:lstStyle/>
          <a:p>
            <a:pPr algn="ctr" defTabSz="81597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 dirty="0">
              <a:solidFill>
                <a:srgbClr val="FFFFFF"/>
              </a:solidFill>
            </a:endParaRPr>
          </a:p>
        </p:txBody>
      </p:sp>
      <p:sp>
        <p:nvSpPr>
          <p:cNvPr id="36" name="Прямоугольник 35"/>
          <p:cNvSpPr>
            <a:spLocks noChangeAspect="1"/>
          </p:cNvSpPr>
          <p:nvPr/>
        </p:nvSpPr>
        <p:spPr>
          <a:xfrm>
            <a:off x="1123950" y="1797051"/>
            <a:ext cx="6096000" cy="7366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5647" tIns="37828" rIns="75647" bIns="37828" anchor="ctr"/>
          <a:lstStyle/>
          <a:p>
            <a:pPr defTabSz="861161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ятиугольник 2"/>
          <p:cNvSpPr>
            <a:spLocks noChangeAspect="1"/>
          </p:cNvSpPr>
          <p:nvPr/>
        </p:nvSpPr>
        <p:spPr>
          <a:xfrm rot="10800000">
            <a:off x="4983177" y="1797051"/>
            <a:ext cx="2236787" cy="736600"/>
          </a:xfrm>
          <a:custGeom>
            <a:avLst/>
            <a:gdLst>
              <a:gd name="connsiteX0" fmla="*/ 0 w 2153939"/>
              <a:gd name="connsiteY0" fmla="*/ 0 h 852358"/>
              <a:gd name="connsiteX1" fmla="*/ 1727760 w 2153939"/>
              <a:gd name="connsiteY1" fmla="*/ 0 h 852358"/>
              <a:gd name="connsiteX2" fmla="*/ 2153939 w 2153939"/>
              <a:gd name="connsiteY2" fmla="*/ 426179 h 852358"/>
              <a:gd name="connsiteX3" fmla="*/ 1727760 w 2153939"/>
              <a:gd name="connsiteY3" fmla="*/ 852358 h 852358"/>
              <a:gd name="connsiteX4" fmla="*/ 0 w 2153939"/>
              <a:gd name="connsiteY4" fmla="*/ 852358 h 852358"/>
              <a:gd name="connsiteX5" fmla="*/ 0 w 2153939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322667 w 1727760"/>
              <a:gd name="connsiteY2" fmla="*/ 426179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225685 w 1727760"/>
              <a:gd name="connsiteY2" fmla="*/ 398470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7760" h="852358">
                <a:moveTo>
                  <a:pt x="0" y="0"/>
                </a:moveTo>
                <a:lnTo>
                  <a:pt x="1727760" y="0"/>
                </a:lnTo>
                <a:lnTo>
                  <a:pt x="1225685" y="398470"/>
                </a:lnTo>
                <a:lnTo>
                  <a:pt x="1727760" y="852358"/>
                </a:lnTo>
                <a:lnTo>
                  <a:pt x="0" y="852358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71348" tIns="35675" rIns="71348" bIns="35675" anchor="ctr"/>
          <a:lstStyle/>
          <a:p>
            <a:pPr algn="ctr" defTabSz="81597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 dirty="0">
              <a:solidFill>
                <a:srgbClr val="FFFFFF"/>
              </a:solidFill>
            </a:endParaRPr>
          </a:p>
        </p:txBody>
      </p:sp>
      <p:sp>
        <p:nvSpPr>
          <p:cNvPr id="38" name="Прямоугольник 37"/>
          <p:cNvSpPr>
            <a:spLocks noChangeAspect="1"/>
          </p:cNvSpPr>
          <p:nvPr/>
        </p:nvSpPr>
        <p:spPr>
          <a:xfrm>
            <a:off x="1425575" y="2806736"/>
            <a:ext cx="5494338" cy="7366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5647" tIns="37828" rIns="75647" bIns="37828" anchor="ctr"/>
          <a:lstStyle/>
          <a:p>
            <a:pPr defTabSz="861161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ятиугольник 2"/>
          <p:cNvSpPr>
            <a:spLocks noChangeAspect="1"/>
          </p:cNvSpPr>
          <p:nvPr/>
        </p:nvSpPr>
        <p:spPr>
          <a:xfrm rot="10800000">
            <a:off x="5137167" y="2840567"/>
            <a:ext cx="1800225" cy="736600"/>
          </a:xfrm>
          <a:custGeom>
            <a:avLst/>
            <a:gdLst>
              <a:gd name="connsiteX0" fmla="*/ 0 w 2153939"/>
              <a:gd name="connsiteY0" fmla="*/ 0 h 852358"/>
              <a:gd name="connsiteX1" fmla="*/ 1727760 w 2153939"/>
              <a:gd name="connsiteY1" fmla="*/ 0 h 852358"/>
              <a:gd name="connsiteX2" fmla="*/ 2153939 w 2153939"/>
              <a:gd name="connsiteY2" fmla="*/ 426179 h 852358"/>
              <a:gd name="connsiteX3" fmla="*/ 1727760 w 2153939"/>
              <a:gd name="connsiteY3" fmla="*/ 852358 h 852358"/>
              <a:gd name="connsiteX4" fmla="*/ 0 w 2153939"/>
              <a:gd name="connsiteY4" fmla="*/ 852358 h 852358"/>
              <a:gd name="connsiteX5" fmla="*/ 0 w 2153939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322667 w 1727760"/>
              <a:gd name="connsiteY2" fmla="*/ 426179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225685 w 1727760"/>
              <a:gd name="connsiteY2" fmla="*/ 398470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7760" h="852358">
                <a:moveTo>
                  <a:pt x="0" y="0"/>
                </a:moveTo>
                <a:lnTo>
                  <a:pt x="1727760" y="0"/>
                </a:lnTo>
                <a:lnTo>
                  <a:pt x="1225685" y="398470"/>
                </a:lnTo>
                <a:lnTo>
                  <a:pt x="1727760" y="852358"/>
                </a:lnTo>
                <a:lnTo>
                  <a:pt x="0" y="852358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71348" tIns="35675" rIns="71348" bIns="35675" anchor="ctr"/>
          <a:lstStyle/>
          <a:p>
            <a:pPr algn="ctr" defTabSz="81597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 dirty="0">
              <a:solidFill>
                <a:srgbClr val="FFFFFF"/>
              </a:solidFill>
            </a:endParaRPr>
          </a:p>
        </p:txBody>
      </p:sp>
      <p:sp>
        <p:nvSpPr>
          <p:cNvPr id="8201" name="Прямоугольник 39"/>
          <p:cNvSpPr>
            <a:spLocks noChangeArrowheads="1"/>
          </p:cNvSpPr>
          <p:nvPr/>
        </p:nvSpPr>
        <p:spPr bwMode="auto">
          <a:xfrm>
            <a:off x="1506539" y="2895616"/>
            <a:ext cx="889486" cy="364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348" tIns="35675" rIns="71348" bIns="35675">
            <a:spAutoFit/>
          </a:bodyPr>
          <a:lstStyle>
            <a:lvl1pPr defTabSz="860425" eaLnBrk="0" hangingPunct="0">
              <a:spcBef>
                <a:spcPct val="20000"/>
              </a:spcBef>
              <a:buFont typeface="+mj-lt"/>
              <a:defRPr sz="2400">
                <a:solidFill>
                  <a:srgbClr val="005AA9"/>
                </a:solidFill>
                <a:latin typeface="Calibri" pitchFamily="34" charset="0"/>
              </a:defRPr>
            </a:lvl1pPr>
            <a:lvl2pPr marL="284163" indent="173038" defTabSz="860425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2pPr>
            <a:lvl3pPr marL="557213" indent="-203200" defTabSz="860425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1319213" algn="just" defTabSz="860425" eaLnBrk="0" hangingPunct="0">
              <a:lnSpc>
                <a:spcPts val="19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1122363" indent="706438" defTabSz="860425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15795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0367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24939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29511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900" b="1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по ПФР</a:t>
            </a:r>
          </a:p>
        </p:txBody>
      </p:sp>
      <p:sp>
        <p:nvSpPr>
          <p:cNvPr id="8202" name="Прямоугольник 40"/>
          <p:cNvSpPr>
            <a:spLocks noChangeArrowheads="1"/>
          </p:cNvSpPr>
          <p:nvPr/>
        </p:nvSpPr>
        <p:spPr bwMode="auto">
          <a:xfrm>
            <a:off x="1495435" y="1898662"/>
            <a:ext cx="1061007" cy="45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348" tIns="35675" rIns="71348" bIns="35675">
            <a:spAutoFit/>
          </a:bodyPr>
          <a:lstStyle>
            <a:lvl1pPr defTabSz="860425" eaLnBrk="0" hangingPunct="0">
              <a:spcBef>
                <a:spcPct val="20000"/>
              </a:spcBef>
              <a:buFont typeface="+mj-lt"/>
              <a:defRPr sz="2400">
                <a:solidFill>
                  <a:srgbClr val="005AA9"/>
                </a:solidFill>
                <a:latin typeface="Calibri" pitchFamily="34" charset="0"/>
              </a:defRPr>
            </a:lvl1pPr>
            <a:lvl2pPr marL="284163" indent="173038" defTabSz="860425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2pPr>
            <a:lvl3pPr marL="557213" indent="-203200" defTabSz="860425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1319213" algn="just" defTabSz="860425" eaLnBrk="0" hangingPunct="0">
              <a:lnSpc>
                <a:spcPts val="19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1122363" indent="706438" defTabSz="860425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15795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0367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24939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29511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500" b="1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ВСЕГО</a:t>
            </a:r>
          </a:p>
        </p:txBody>
      </p:sp>
      <p:sp>
        <p:nvSpPr>
          <p:cNvPr id="8203" name="Прямоугольник 41"/>
          <p:cNvSpPr>
            <a:spLocks noChangeArrowheads="1"/>
          </p:cNvSpPr>
          <p:nvPr/>
        </p:nvSpPr>
        <p:spPr bwMode="auto">
          <a:xfrm>
            <a:off x="1504962" y="4845068"/>
            <a:ext cx="1078641" cy="364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348" tIns="35675" rIns="71348" bIns="35675">
            <a:spAutoFit/>
          </a:bodyPr>
          <a:lstStyle>
            <a:lvl1pPr defTabSz="860425" eaLnBrk="0" hangingPunct="0">
              <a:spcBef>
                <a:spcPct val="20000"/>
              </a:spcBef>
              <a:buFont typeface="+mj-lt"/>
              <a:defRPr sz="2400">
                <a:solidFill>
                  <a:srgbClr val="005AA9"/>
                </a:solidFill>
                <a:latin typeface="Calibri" pitchFamily="34" charset="0"/>
              </a:defRPr>
            </a:lvl1pPr>
            <a:lvl2pPr marL="284163" indent="173038" defTabSz="860425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2pPr>
            <a:lvl3pPr marL="557213" indent="-203200" defTabSz="860425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1319213" algn="just" defTabSz="860425" eaLnBrk="0" hangingPunct="0">
              <a:lnSpc>
                <a:spcPts val="19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1122363" indent="706438" defTabSz="860425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15795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0367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24939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29511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900" b="1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по ФОМС</a:t>
            </a:r>
          </a:p>
        </p:txBody>
      </p:sp>
      <p:sp>
        <p:nvSpPr>
          <p:cNvPr id="8204" name="Прямоугольник 43"/>
          <p:cNvSpPr>
            <a:spLocks noChangeArrowheads="1"/>
          </p:cNvSpPr>
          <p:nvPr/>
        </p:nvSpPr>
        <p:spPr bwMode="auto">
          <a:xfrm>
            <a:off x="5287963" y="2933701"/>
            <a:ext cx="1566862" cy="474206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88626" tIns="44310" rIns="88626" bIns="44310">
            <a:spAutoFit/>
          </a:bodyPr>
          <a:lstStyle>
            <a:lvl1pPr defTabSz="803275" eaLnBrk="0" hangingPunct="0">
              <a:spcBef>
                <a:spcPct val="20000"/>
              </a:spcBef>
              <a:buFont typeface="+mj-lt"/>
              <a:defRPr sz="2400">
                <a:solidFill>
                  <a:srgbClr val="005AA9"/>
                </a:solidFill>
                <a:latin typeface="Calibri" pitchFamily="34" charset="0"/>
              </a:defRPr>
            </a:lvl1pPr>
            <a:lvl2pPr marL="284163" indent="173038" defTabSz="803275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2pPr>
            <a:lvl3pPr marL="557213" indent="-203200" defTabSz="803275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1319213" algn="just" defTabSz="803275" eaLnBrk="0" hangingPunct="0">
              <a:lnSpc>
                <a:spcPts val="19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1122363" indent="706438" defTabSz="803275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15795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0367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24939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29511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+8%</a:t>
            </a:r>
          </a:p>
        </p:txBody>
      </p:sp>
      <p:sp>
        <p:nvSpPr>
          <p:cNvPr id="8205" name="Прямоугольник 44"/>
          <p:cNvSpPr>
            <a:spLocks noChangeArrowheads="1"/>
          </p:cNvSpPr>
          <p:nvPr/>
        </p:nvSpPr>
        <p:spPr bwMode="auto">
          <a:xfrm>
            <a:off x="5899167" y="1932516"/>
            <a:ext cx="1566863" cy="47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626" tIns="44310" rIns="88626" bIns="44310">
            <a:spAutoFit/>
          </a:bodyPr>
          <a:lstStyle>
            <a:lvl1pPr defTabSz="803275" eaLnBrk="0" hangingPunct="0">
              <a:spcBef>
                <a:spcPct val="20000"/>
              </a:spcBef>
              <a:buFont typeface="+mj-lt"/>
              <a:defRPr sz="2400">
                <a:solidFill>
                  <a:srgbClr val="005AA9"/>
                </a:solidFill>
                <a:latin typeface="Calibri" pitchFamily="34" charset="0"/>
              </a:defRPr>
            </a:lvl1pPr>
            <a:lvl2pPr marL="284163" indent="173038" defTabSz="803275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2pPr>
            <a:lvl3pPr marL="557213" indent="-203200" defTabSz="803275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1319213" algn="just" defTabSz="803275" eaLnBrk="0" hangingPunct="0">
              <a:lnSpc>
                <a:spcPts val="19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1122363" indent="706438" defTabSz="803275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15795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0367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24939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29511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500" b="1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+8,2%</a:t>
            </a:r>
          </a:p>
        </p:txBody>
      </p:sp>
      <p:sp>
        <p:nvSpPr>
          <p:cNvPr id="8206" name="Прямоугольник 45"/>
          <p:cNvSpPr>
            <a:spLocks noChangeArrowheads="1"/>
          </p:cNvSpPr>
          <p:nvPr/>
        </p:nvSpPr>
        <p:spPr bwMode="auto">
          <a:xfrm>
            <a:off x="5289567" y="4756151"/>
            <a:ext cx="1566863" cy="474206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88626" tIns="44310" rIns="88626" bIns="44310">
            <a:spAutoFit/>
          </a:bodyPr>
          <a:lstStyle>
            <a:lvl1pPr defTabSz="803275" eaLnBrk="0" hangingPunct="0">
              <a:spcBef>
                <a:spcPct val="20000"/>
              </a:spcBef>
              <a:buFont typeface="+mj-lt"/>
              <a:defRPr sz="2400">
                <a:solidFill>
                  <a:srgbClr val="005AA9"/>
                </a:solidFill>
                <a:latin typeface="Calibri" pitchFamily="34" charset="0"/>
              </a:defRPr>
            </a:lvl1pPr>
            <a:lvl2pPr marL="284163" indent="173038" defTabSz="803275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2pPr>
            <a:lvl3pPr marL="557213" indent="-203200" defTabSz="803275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1319213" algn="just" defTabSz="803275" eaLnBrk="0" hangingPunct="0">
              <a:lnSpc>
                <a:spcPts val="19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1122363" indent="706438" defTabSz="803275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15795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0367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24939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29511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+8,9%</a:t>
            </a:r>
          </a:p>
        </p:txBody>
      </p:sp>
      <p:sp>
        <p:nvSpPr>
          <p:cNvPr id="8207" name="Прямоугольник 19"/>
          <p:cNvSpPr>
            <a:spLocks noChangeArrowheads="1"/>
          </p:cNvSpPr>
          <p:nvPr/>
        </p:nvSpPr>
        <p:spPr bwMode="auto">
          <a:xfrm>
            <a:off x="4068763" y="2937933"/>
            <a:ext cx="1193800" cy="47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626" tIns="44310" rIns="88626" bIns="44310">
            <a:spAutoFit/>
          </a:bodyPr>
          <a:lstStyle>
            <a:lvl1pPr defTabSz="803275" eaLnBrk="0" hangingPunct="0">
              <a:spcBef>
                <a:spcPct val="20000"/>
              </a:spcBef>
              <a:buFont typeface="+mj-lt"/>
              <a:defRPr sz="2400">
                <a:solidFill>
                  <a:srgbClr val="005AA9"/>
                </a:solidFill>
                <a:latin typeface="Calibri" pitchFamily="34" charset="0"/>
              </a:defRPr>
            </a:lvl1pPr>
            <a:lvl2pPr marL="284163" indent="173038" defTabSz="803275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2pPr>
            <a:lvl3pPr marL="557213" indent="-203200" defTabSz="803275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1319213" algn="just" defTabSz="803275" eaLnBrk="0" hangingPunct="0">
              <a:lnSpc>
                <a:spcPts val="19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1122363" indent="706438" defTabSz="803275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15795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0367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24939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29511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500" b="1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15,2</a:t>
            </a:r>
          </a:p>
        </p:txBody>
      </p:sp>
      <p:sp>
        <p:nvSpPr>
          <p:cNvPr id="8208" name="Прямоугольник 20"/>
          <p:cNvSpPr>
            <a:spLocks noChangeArrowheads="1"/>
          </p:cNvSpPr>
          <p:nvPr/>
        </p:nvSpPr>
        <p:spPr bwMode="auto">
          <a:xfrm>
            <a:off x="4038600" y="1924051"/>
            <a:ext cx="1193800" cy="47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626" tIns="44310" rIns="88626" bIns="44310">
            <a:spAutoFit/>
          </a:bodyPr>
          <a:lstStyle>
            <a:lvl1pPr defTabSz="803275" eaLnBrk="0" hangingPunct="0">
              <a:spcBef>
                <a:spcPct val="20000"/>
              </a:spcBef>
              <a:buFont typeface="+mj-lt"/>
              <a:defRPr sz="2400">
                <a:solidFill>
                  <a:srgbClr val="005AA9"/>
                </a:solidFill>
                <a:latin typeface="Calibri" pitchFamily="34" charset="0"/>
              </a:defRPr>
            </a:lvl1pPr>
            <a:lvl2pPr marL="284163" indent="173038" defTabSz="803275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2pPr>
            <a:lvl3pPr marL="557213" indent="-203200" defTabSz="803275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1319213" algn="just" defTabSz="803275" eaLnBrk="0" hangingPunct="0">
              <a:lnSpc>
                <a:spcPts val="19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1122363" indent="706438" defTabSz="803275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15795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0367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24939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29511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500" b="1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20,4</a:t>
            </a:r>
          </a:p>
        </p:txBody>
      </p:sp>
      <p:sp>
        <p:nvSpPr>
          <p:cNvPr id="8209" name="Прямоугольник 21"/>
          <p:cNvSpPr>
            <a:spLocks noChangeArrowheads="1"/>
          </p:cNvSpPr>
          <p:nvPr/>
        </p:nvSpPr>
        <p:spPr bwMode="auto">
          <a:xfrm>
            <a:off x="4019550" y="4787901"/>
            <a:ext cx="1193800" cy="47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626" tIns="44310" rIns="88626" bIns="44310">
            <a:spAutoFit/>
          </a:bodyPr>
          <a:lstStyle>
            <a:lvl1pPr defTabSz="803275" eaLnBrk="0" hangingPunct="0">
              <a:spcBef>
                <a:spcPct val="20000"/>
              </a:spcBef>
              <a:buFont typeface="+mj-lt"/>
              <a:defRPr sz="2400">
                <a:solidFill>
                  <a:srgbClr val="005AA9"/>
                </a:solidFill>
                <a:latin typeface="Calibri" pitchFamily="34" charset="0"/>
              </a:defRPr>
            </a:lvl1pPr>
            <a:lvl2pPr marL="284163" indent="173038" defTabSz="803275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2pPr>
            <a:lvl3pPr marL="557213" indent="-203200" defTabSz="803275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1319213" algn="just" defTabSz="803275" eaLnBrk="0" hangingPunct="0">
              <a:lnSpc>
                <a:spcPts val="19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1122363" indent="706438" defTabSz="803275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15795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0367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24939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29511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500" b="1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3,5</a:t>
            </a:r>
          </a:p>
        </p:txBody>
      </p:sp>
      <p:sp>
        <p:nvSpPr>
          <p:cNvPr id="32" name="Прямоугольник 31"/>
          <p:cNvSpPr>
            <a:spLocks noChangeAspect="1"/>
          </p:cNvSpPr>
          <p:nvPr/>
        </p:nvSpPr>
        <p:spPr>
          <a:xfrm>
            <a:off x="1403350" y="3754967"/>
            <a:ext cx="5494338" cy="7366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5647" tIns="37828" rIns="75647" bIns="37828" anchor="ctr"/>
          <a:lstStyle/>
          <a:p>
            <a:pPr defTabSz="861161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ятиугольник 2"/>
          <p:cNvSpPr>
            <a:spLocks noChangeAspect="1"/>
          </p:cNvSpPr>
          <p:nvPr/>
        </p:nvSpPr>
        <p:spPr>
          <a:xfrm rot="10800000">
            <a:off x="4941888" y="3754967"/>
            <a:ext cx="1962150" cy="736600"/>
          </a:xfrm>
          <a:custGeom>
            <a:avLst/>
            <a:gdLst>
              <a:gd name="connsiteX0" fmla="*/ 0 w 2153939"/>
              <a:gd name="connsiteY0" fmla="*/ 0 h 852358"/>
              <a:gd name="connsiteX1" fmla="*/ 1727760 w 2153939"/>
              <a:gd name="connsiteY1" fmla="*/ 0 h 852358"/>
              <a:gd name="connsiteX2" fmla="*/ 2153939 w 2153939"/>
              <a:gd name="connsiteY2" fmla="*/ 426179 h 852358"/>
              <a:gd name="connsiteX3" fmla="*/ 1727760 w 2153939"/>
              <a:gd name="connsiteY3" fmla="*/ 852358 h 852358"/>
              <a:gd name="connsiteX4" fmla="*/ 0 w 2153939"/>
              <a:gd name="connsiteY4" fmla="*/ 852358 h 852358"/>
              <a:gd name="connsiteX5" fmla="*/ 0 w 2153939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322667 w 1727760"/>
              <a:gd name="connsiteY2" fmla="*/ 426179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  <a:gd name="connsiteX0" fmla="*/ 0 w 1727760"/>
              <a:gd name="connsiteY0" fmla="*/ 0 h 852358"/>
              <a:gd name="connsiteX1" fmla="*/ 1727760 w 1727760"/>
              <a:gd name="connsiteY1" fmla="*/ 0 h 852358"/>
              <a:gd name="connsiteX2" fmla="*/ 1225685 w 1727760"/>
              <a:gd name="connsiteY2" fmla="*/ 398470 h 852358"/>
              <a:gd name="connsiteX3" fmla="*/ 1727760 w 1727760"/>
              <a:gd name="connsiteY3" fmla="*/ 852358 h 852358"/>
              <a:gd name="connsiteX4" fmla="*/ 0 w 1727760"/>
              <a:gd name="connsiteY4" fmla="*/ 852358 h 852358"/>
              <a:gd name="connsiteX5" fmla="*/ 0 w 1727760"/>
              <a:gd name="connsiteY5" fmla="*/ 0 h 852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7760" h="852358">
                <a:moveTo>
                  <a:pt x="0" y="0"/>
                </a:moveTo>
                <a:lnTo>
                  <a:pt x="1727760" y="0"/>
                </a:lnTo>
                <a:lnTo>
                  <a:pt x="1225685" y="398470"/>
                </a:lnTo>
                <a:lnTo>
                  <a:pt x="1727760" y="852358"/>
                </a:lnTo>
                <a:lnTo>
                  <a:pt x="0" y="852358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71348" tIns="35675" rIns="71348" bIns="35675" anchor="ctr"/>
          <a:lstStyle/>
          <a:p>
            <a:pPr algn="ctr" defTabSz="81597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2" name="Прямоугольник 33"/>
          <p:cNvSpPr>
            <a:spLocks noChangeArrowheads="1"/>
          </p:cNvSpPr>
          <p:nvPr/>
        </p:nvSpPr>
        <p:spPr bwMode="auto">
          <a:xfrm>
            <a:off x="3995755" y="3848101"/>
            <a:ext cx="1195387" cy="47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626" tIns="44310" rIns="88626" bIns="44310">
            <a:spAutoFit/>
          </a:bodyPr>
          <a:lstStyle>
            <a:lvl1pPr defTabSz="803275" eaLnBrk="0" hangingPunct="0">
              <a:spcBef>
                <a:spcPct val="20000"/>
              </a:spcBef>
              <a:buFont typeface="+mj-lt"/>
              <a:defRPr sz="2400">
                <a:solidFill>
                  <a:srgbClr val="005AA9"/>
                </a:solidFill>
                <a:latin typeface="Calibri" pitchFamily="34" charset="0"/>
              </a:defRPr>
            </a:lvl1pPr>
            <a:lvl2pPr marL="284163" indent="173038" defTabSz="803275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2pPr>
            <a:lvl3pPr marL="557213" indent="-203200" defTabSz="803275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1319213" algn="just" defTabSz="803275" eaLnBrk="0" hangingPunct="0">
              <a:lnSpc>
                <a:spcPts val="19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1122363" indent="706438" defTabSz="803275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15795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0367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24939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29511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500" b="1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1,7</a:t>
            </a:r>
          </a:p>
        </p:txBody>
      </p:sp>
      <p:sp>
        <p:nvSpPr>
          <p:cNvPr id="8213" name="Прямоугольник 47"/>
          <p:cNvSpPr>
            <a:spLocks noChangeArrowheads="1"/>
          </p:cNvSpPr>
          <p:nvPr/>
        </p:nvSpPr>
        <p:spPr bwMode="auto">
          <a:xfrm>
            <a:off x="1425592" y="3843882"/>
            <a:ext cx="956813" cy="364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1348" tIns="35675" rIns="71348" bIns="35675">
            <a:spAutoFit/>
          </a:bodyPr>
          <a:lstStyle>
            <a:lvl1pPr defTabSz="860425" eaLnBrk="0" hangingPunct="0">
              <a:spcBef>
                <a:spcPct val="20000"/>
              </a:spcBef>
              <a:buFont typeface="+mj-lt"/>
              <a:defRPr sz="2400">
                <a:solidFill>
                  <a:srgbClr val="005AA9"/>
                </a:solidFill>
                <a:latin typeface="Calibri" pitchFamily="34" charset="0"/>
              </a:defRPr>
            </a:lvl1pPr>
            <a:lvl2pPr marL="284163" indent="173038" defTabSz="860425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2pPr>
            <a:lvl3pPr marL="557213" indent="-203200" defTabSz="860425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1319213" algn="just" defTabSz="860425" eaLnBrk="0" hangingPunct="0">
              <a:lnSpc>
                <a:spcPts val="19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1122363" indent="706438" defTabSz="860425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15795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0367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24939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2951163" indent="706438" defTabSz="86042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900" b="1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 по ФСС</a:t>
            </a:r>
          </a:p>
        </p:txBody>
      </p:sp>
      <p:sp>
        <p:nvSpPr>
          <p:cNvPr id="8214" name="Прямоугольник 50"/>
          <p:cNvSpPr>
            <a:spLocks noChangeArrowheads="1"/>
          </p:cNvSpPr>
          <p:nvPr/>
        </p:nvSpPr>
        <p:spPr bwMode="auto">
          <a:xfrm>
            <a:off x="5332413" y="3833285"/>
            <a:ext cx="1566862" cy="47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626" tIns="44310" rIns="88626" bIns="44310">
            <a:spAutoFit/>
          </a:bodyPr>
          <a:lstStyle>
            <a:lvl1pPr defTabSz="803275" eaLnBrk="0" hangingPunct="0">
              <a:spcBef>
                <a:spcPct val="20000"/>
              </a:spcBef>
              <a:buFont typeface="+mj-lt"/>
              <a:defRPr sz="2400">
                <a:solidFill>
                  <a:srgbClr val="005AA9"/>
                </a:solidFill>
                <a:latin typeface="Calibri" pitchFamily="34" charset="0"/>
              </a:defRPr>
            </a:lvl1pPr>
            <a:lvl2pPr marL="284163" indent="173038" defTabSz="803275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2pPr>
            <a:lvl3pPr marL="557213" indent="-203200" defTabSz="803275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1319213" algn="just" defTabSz="803275" eaLnBrk="0" hangingPunct="0">
              <a:lnSpc>
                <a:spcPts val="19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1122363" indent="706438" defTabSz="803275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15795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0367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24939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2951163" indent="706438" defTabSz="803275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500" b="1" dirty="0">
                <a:solidFill>
                  <a:srgbClr val="FFFFFF"/>
                </a:solidFill>
                <a:latin typeface="Arial Narrow" pitchFamily="34" charset="0"/>
                <a:cs typeface="Times New Roman" pitchFamily="18" charset="0"/>
              </a:rPr>
              <a:t>+9,1%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123954" y="5715016"/>
            <a:ext cx="6958013" cy="749155"/>
          </a:xfrm>
          <a:prstGeom prst="rect">
            <a:avLst/>
          </a:prstGeom>
        </p:spPr>
        <p:txBody>
          <a:bodyPr lIns="71348" tIns="35675" rIns="71348" bIns="35675">
            <a:spAutoFit/>
          </a:bodyPr>
          <a:lstStyle/>
          <a:p>
            <a:pPr algn="ctr" defTabSz="86116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 роста номинальной заработной платы за январь – ноябрь 2018 г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107,3 %</a:t>
            </a:r>
          </a:p>
        </p:txBody>
      </p:sp>
      <p:pic>
        <p:nvPicPr>
          <p:cNvPr id="2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046" y="5389505"/>
            <a:ext cx="386447" cy="1468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27" name="Номер слайда 1"/>
          <p:cNvSpPr txBox="1">
            <a:spLocks/>
          </p:cNvSpPr>
          <p:nvPr/>
        </p:nvSpPr>
        <p:spPr>
          <a:xfrm>
            <a:off x="7034893" y="64900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645474-53AE-4ED8-B429-74A792A6BB53}" type="slidenum">
              <a:rPr lang="ru-RU" sz="2000" smtClean="0">
                <a:solidFill>
                  <a:schemeClr val="bg2"/>
                </a:solidFill>
              </a:rPr>
              <a:pPr/>
              <a:t>3</a:t>
            </a:fld>
            <a:endParaRPr lang="ru-RU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02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907704" y="836712"/>
            <a:ext cx="5256584" cy="79208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Плательщики страховых взносов </a:t>
            </a:r>
            <a:br>
              <a:rPr lang="ru-RU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(ст. 419 НК РФ)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2060848"/>
            <a:ext cx="3096344" cy="7920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Работодатели, выплачивающие доход физлицам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60572" y="2060848"/>
            <a:ext cx="3083836" cy="7920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Самозанятые лица, не выплачивающие доход физлицам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22918" y="3325079"/>
            <a:ext cx="2304256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22918" y="3950230"/>
            <a:ext cx="2304256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22918" y="4660573"/>
            <a:ext cx="2304256" cy="6734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Физлица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ИП)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860032" y="3430557"/>
            <a:ext cx="2910882" cy="1903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ИП, адвокаты, медиаторы, частные нотариусы, арбитражные управляющие, оценщики, патентные поверенные и иные лица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899592" y="2852936"/>
            <a:ext cx="0" cy="2261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10" idx="1"/>
          </p:cNvCxnSpPr>
          <p:nvPr/>
        </p:nvCxnSpPr>
        <p:spPr>
          <a:xfrm>
            <a:off x="899592" y="4166254"/>
            <a:ext cx="3233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899592" y="5114597"/>
            <a:ext cx="3233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899592" y="3556924"/>
            <a:ext cx="3233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8028384" y="2852945"/>
            <a:ext cx="0" cy="1419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endCxn id="12" idx="3"/>
          </p:cNvCxnSpPr>
          <p:nvPr/>
        </p:nvCxnSpPr>
        <p:spPr>
          <a:xfrm flipH="1">
            <a:off x="7770914" y="4272586"/>
            <a:ext cx="257470" cy="109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465" y="5389289"/>
            <a:ext cx="395550" cy="1468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5645474-53AE-4ED8-B429-74A792A6BB53}" type="slidenum">
              <a:rPr lang="ru-RU" sz="2000" smtClean="0">
                <a:solidFill>
                  <a:schemeClr val="bg2"/>
                </a:solidFill>
              </a:rPr>
              <a:pPr/>
              <a:t>4</a:t>
            </a:fld>
            <a:endParaRPr lang="ru-RU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88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" y="1"/>
            <a:ext cx="9144000" cy="1435148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/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Размер страховых взносов для индивидуальных предпринимателей, адвокатов, нотариусов, арбитражных управляющих, оценщиков, медиаторов, патентных поверенных и иных лиц, занимающихся частной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практикой, за 2019 год</a:t>
            </a: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9867" y="1276554"/>
            <a:ext cx="574109" cy="508111"/>
          </a:xfrm>
          <a:prstGeom prst="rect">
            <a:avLst/>
          </a:prstGeom>
        </p:spPr>
        <p:txBody>
          <a:bodyPr vert="horz" wrap="square" lIns="91424" tIns="45712" rIns="91424" bIns="45712" rtlCol="0" anchor="ctr">
            <a:noAutofit/>
          </a:bodyPr>
          <a:lstStyle/>
          <a:p>
            <a:pPr defTabSz="914239">
              <a:spcBef>
                <a:spcPct val="0"/>
              </a:spcBef>
            </a:pP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347413"/>
              </p:ext>
            </p:extLst>
          </p:nvPr>
        </p:nvGraphicFramePr>
        <p:xfrm>
          <a:off x="642910" y="1785925"/>
          <a:ext cx="7929618" cy="437397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489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06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71835"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ctr"/>
                      <a:r>
                        <a:rPr kumimoji="0" lang="ru-RU" sz="2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Страховые взносы на обязательное пенсионное страхование</a:t>
                      </a:r>
                      <a:endParaRPr kumimoji="0"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spc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2000" spc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случае, если доход плательщика не превышает 300 000 руб. -  </a:t>
                      </a:r>
                      <a:r>
                        <a:rPr kumimoji="0" lang="ru-RU" sz="2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29 354 руб</a:t>
                      </a:r>
                      <a:r>
                        <a:rPr kumimoji="0" lang="ru-RU" sz="23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100" spc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случае, если доход плательщика превышает 300 000 руб. </a:t>
                      </a:r>
                      <a:r>
                        <a:rPr lang="ru-RU" sz="20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29 354 руб. </a:t>
                      </a:r>
                      <a:r>
                        <a:rPr lang="ru-RU"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+ 1 % от суммы дохода плательщика страховых взносов, превышающей 300 000 руб., </a:t>
                      </a:r>
                      <a:r>
                        <a:rPr lang="ru-RU" sz="20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 </a:t>
                      </a:r>
                      <a:r>
                        <a:rPr lang="ru-RU" sz="20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более </a:t>
                      </a:r>
                      <a:r>
                        <a:rPr lang="ru-RU" sz="20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8–кратного фиксированного размера- 234 832</a:t>
                      </a:r>
                      <a:r>
                        <a:rPr kumimoji="0" lang="ru-RU" sz="2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(29 354 руб. х </a:t>
                      </a:r>
                      <a:r>
                        <a:rPr kumimoji="0" lang="en-US" sz="2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8)</a:t>
                      </a:r>
                      <a:r>
                        <a:rPr kumimoji="0" lang="ru-RU" sz="2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spc="-1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643" marR="586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02136"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/>
                      <a:r>
                        <a:rPr kumimoji="0" lang="ru-RU" sz="2000" b="1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Страховые взносы на обязательное медицинское страхование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marL="0" marR="0" lvl="1" indent="0" algn="ctr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6 884 руб.</a:t>
                      </a:r>
                    </a:p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93273" y="5714881"/>
            <a:ext cx="3632898" cy="326553"/>
          </a:xfrm>
          <a:prstGeom prst="rect">
            <a:avLst/>
          </a:prstGeom>
        </p:spPr>
        <p:txBody>
          <a:bodyPr vert="horz" wrap="square" lIns="91424" tIns="45712" rIns="91424" bIns="45712" rtlCol="0" anchor="ctr">
            <a:normAutofit fontScale="40000" lnSpcReduction="20000"/>
          </a:bodyPr>
          <a:lstStyle/>
          <a:p>
            <a:pPr defTabSz="914239">
              <a:spcBef>
                <a:spcPct val="0"/>
              </a:spcBef>
            </a:pPr>
            <a:endParaRPr lang="ru-RU" sz="4200" b="1" dirty="0">
              <a:solidFill>
                <a:srgbClr val="005AA9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465" y="5389289"/>
            <a:ext cx="395550" cy="1468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5645474-53AE-4ED8-B429-74A792A6BB53}" type="slidenum">
              <a:rPr lang="ru-RU" sz="2000" smtClean="0">
                <a:solidFill>
                  <a:schemeClr val="bg2"/>
                </a:solidFill>
              </a:rPr>
              <a:pPr/>
              <a:t>5</a:t>
            </a:fld>
            <a:endParaRPr lang="ru-RU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02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Сроки уплаты страховых взносов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609657"/>
              </p:ext>
            </p:extLst>
          </p:nvPr>
        </p:nvGraphicFramePr>
        <p:xfrm>
          <a:off x="457200" y="1600200"/>
          <a:ext cx="8229600" cy="3631883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666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70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086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60120">
                <a:tc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плательщика</a:t>
                      </a:r>
                      <a:endParaRPr lang="ru-RU" sz="19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295" marR="92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Плательщики-работодатели</a:t>
                      </a:r>
                      <a:endParaRPr lang="ru-RU" sz="19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295" marR="92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Плательщики - ИП</a:t>
                      </a:r>
                      <a:r>
                        <a:rPr lang="ru-RU" sz="19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иные самозанятые лица</a:t>
                      </a:r>
                      <a:endParaRPr lang="ru-RU" sz="19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295" marR="92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Главы</a:t>
                      </a:r>
                      <a:r>
                        <a:rPr lang="ru-RU" sz="19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КФХ</a:t>
                      </a:r>
                      <a:endParaRPr lang="ru-RU" sz="19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295" marR="92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2963">
                <a:tc rowSpan="2"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уплаты</a:t>
                      </a:r>
                      <a:endParaRPr lang="ru-RU" sz="1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295" marR="92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позднее </a:t>
                      </a:r>
                    </a:p>
                    <a:p>
                      <a:pPr algn="ctr"/>
                      <a:r>
                        <a:rPr lang="ru-RU" sz="1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15-го числа следующего календарного месяца.</a:t>
                      </a:r>
                      <a:endParaRPr lang="ru-RU" sz="1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295" marR="92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декабря текущего календарного года</a:t>
                      </a:r>
                      <a:endParaRPr lang="ru-RU" sz="1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295" marR="92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декабря текущего календарного</a:t>
                      </a:r>
                      <a:r>
                        <a:rPr lang="ru-RU" sz="1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 </a:t>
                      </a:r>
                      <a:endParaRPr lang="ru-RU" sz="1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295" marR="92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28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9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июля года, следующего за истекшим расчетным периодом, для уплаты    1 %  с суммы дохода свыше 300</a:t>
                      </a:r>
                      <a:r>
                        <a:rPr kumimoji="0" lang="ru-RU" sz="1900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 рублей</a:t>
                      </a:r>
                      <a:endParaRPr lang="ru-RU" sz="1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295" marR="922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465" y="5389289"/>
            <a:ext cx="395550" cy="1468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24384" y="6492875"/>
            <a:ext cx="2133600" cy="365125"/>
          </a:xfrm>
        </p:spPr>
        <p:txBody>
          <a:bodyPr/>
          <a:lstStyle/>
          <a:p>
            <a:fld id="{A5645474-53AE-4ED8-B429-74A792A6BB53}" type="slidenum">
              <a:rPr lang="ru-RU" sz="2000" smtClean="0">
                <a:solidFill>
                  <a:schemeClr val="bg2"/>
                </a:solidFill>
              </a:rPr>
              <a:pPr/>
              <a:t>6</a:t>
            </a:fld>
            <a:endParaRPr lang="ru-RU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6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476672"/>
            <a:ext cx="9144015" cy="7191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Тарифы страховых взносов для основной категории плательщиков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47" y="1196752"/>
            <a:ext cx="8370512" cy="515892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endParaRPr lang="ru-RU" sz="13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0515" indent="-280515" defTabSz="801472">
              <a:spcBef>
                <a:spcPts val="614"/>
              </a:spcBef>
              <a:buClr>
                <a:srgbClr val="DD8047"/>
              </a:buClr>
              <a:buNone/>
              <a:defRPr/>
            </a:pP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b="1" u="sng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 обязательное пенсионное страхование</a:t>
            </a: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0515" indent="-280515" algn="just" defTabSz="801472">
              <a:spcBef>
                <a:spcPts val="614"/>
              </a:spcBef>
              <a:buClr>
                <a:srgbClr val="DD8047"/>
              </a:buClr>
              <a:buNone/>
              <a:defRPr/>
            </a:pP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22 %  </a:t>
            </a: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 пределах установленной величины взносооблагаемой    базы</a:t>
            </a: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(в 2019 году – 1 150 000 руб.)</a:t>
            </a:r>
          </a:p>
          <a:p>
            <a:pPr marL="280515" indent="-280515" defTabSz="801472">
              <a:spcBef>
                <a:spcPts val="614"/>
              </a:spcBef>
              <a:buClr>
                <a:srgbClr val="DD8047"/>
              </a:buClr>
              <a:buNone/>
              <a:defRPr/>
            </a:pP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10 % </a:t>
            </a: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сверх предельной величины</a:t>
            </a:r>
          </a:p>
          <a:p>
            <a:pPr marL="280515" indent="-280515" defTabSz="801472">
              <a:spcBef>
                <a:spcPts val="614"/>
              </a:spcBef>
              <a:buClr>
                <a:srgbClr val="DD8047"/>
              </a:buClr>
              <a:buNone/>
              <a:defRPr/>
            </a:pPr>
            <a:endParaRPr lang="ru-RU" sz="13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0515" indent="-280515" defTabSz="801472">
              <a:spcBef>
                <a:spcPts val="614"/>
              </a:spcBef>
              <a:buClr>
                <a:srgbClr val="DD8047"/>
              </a:buClr>
              <a:buNone/>
              <a:defRPr/>
            </a:pP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600" b="1" u="sng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 обязательное социальное страхование на случай временной нетрудоспособности и в связи с материнством: </a:t>
            </a:r>
          </a:p>
          <a:p>
            <a:pPr marL="280515" indent="-280515" defTabSz="801472">
              <a:spcBef>
                <a:spcPts val="614"/>
              </a:spcBef>
              <a:buClr>
                <a:srgbClr val="DD8047"/>
              </a:buClr>
              <a:buNone/>
              <a:defRPr/>
            </a:pP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2,9 %</a:t>
            </a: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с сумм выплат в пределах установленной величины взносооблагаемой  базы </a:t>
            </a: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(в 2019 году – 865 000 руб.)</a:t>
            </a: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0515" indent="-280515" defTabSz="801472">
              <a:spcBef>
                <a:spcPts val="614"/>
              </a:spcBef>
              <a:buClr>
                <a:srgbClr val="DD8047"/>
              </a:buClr>
              <a:buNone/>
              <a:defRPr/>
            </a:pP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1,8 % </a:t>
            </a: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 выплат в пользу иностранных граждан, временно пребывающих в РФ, в пределах взносооблагаемой базы;</a:t>
            </a:r>
          </a:p>
          <a:p>
            <a:pPr marL="280515" indent="-280515" defTabSz="801472">
              <a:spcBef>
                <a:spcPts val="614"/>
              </a:spcBef>
              <a:buClr>
                <a:srgbClr val="DD8047"/>
              </a:buClr>
              <a:buNone/>
              <a:defRPr/>
            </a:pPr>
            <a:endParaRPr lang="ru-RU" sz="11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0515" indent="-280515" defTabSz="801472">
              <a:spcBef>
                <a:spcPts val="614"/>
              </a:spcBef>
              <a:buClr>
                <a:srgbClr val="DD8047"/>
              </a:buClr>
              <a:buNone/>
              <a:defRPr/>
            </a:pP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600" b="1" u="sng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 обязательное медицинское страхование:</a:t>
            </a:r>
            <a:endParaRPr lang="ru-RU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0515" indent="-280515" defTabSz="801472">
              <a:spcBef>
                <a:spcPts val="614"/>
              </a:spcBef>
              <a:buClr>
                <a:srgbClr val="DD8047"/>
              </a:buClr>
              <a:buNone/>
              <a:defRPr/>
            </a:pP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5,1 % </a:t>
            </a: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со всех выплат в год независимо от их размера. </a:t>
            </a:r>
          </a:p>
          <a:p>
            <a:pPr marL="280515" indent="-280515" defTabSz="801472">
              <a:spcBef>
                <a:spcPts val="614"/>
              </a:spcBef>
              <a:buClr>
                <a:srgbClr val="DD8047"/>
              </a:buClr>
              <a:buNone/>
              <a:defRPr/>
            </a:pPr>
            <a:endParaRPr lang="ru-RU" sz="28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0515" indent="-280515" defTabSz="801472">
              <a:spcBef>
                <a:spcPts val="614"/>
              </a:spcBef>
              <a:buClr>
                <a:srgbClr val="DD8047"/>
              </a:buClr>
              <a:buNone/>
              <a:defRPr/>
            </a:pP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465" y="5389289"/>
            <a:ext cx="395550" cy="1468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5645474-53AE-4ED8-B429-74A792A6BB53}" type="slidenum">
              <a:rPr lang="ru-RU" sz="2000" smtClean="0">
                <a:solidFill>
                  <a:schemeClr val="bg2"/>
                </a:solidFill>
              </a:rPr>
              <a:pPr/>
              <a:t>7</a:t>
            </a:fld>
            <a:endParaRPr lang="ru-RU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6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44624"/>
            <a:ext cx="9143999" cy="85037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/>
            <a:r>
              <a:rPr lang="ru-RU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Обложение страховыми взносами выплат в пользу иностранных граждан и лиц без гражданства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9867" y="1276554"/>
            <a:ext cx="574109" cy="508111"/>
          </a:xfrm>
          <a:prstGeom prst="rect">
            <a:avLst/>
          </a:prstGeom>
        </p:spPr>
        <p:txBody>
          <a:bodyPr vert="horz" wrap="square" lIns="91424" tIns="45712" rIns="91424" bIns="45712" rtlCol="0" anchor="ctr">
            <a:noAutofit/>
          </a:bodyPr>
          <a:lstStyle/>
          <a:p>
            <a:pPr defTabSz="914239">
              <a:spcBef>
                <a:spcPct val="0"/>
              </a:spcBef>
            </a:pP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834314"/>
              </p:ext>
            </p:extLst>
          </p:nvPr>
        </p:nvGraphicFramePr>
        <p:xfrm>
          <a:off x="389867" y="894996"/>
          <a:ext cx="8286588" cy="5012437"/>
        </p:xfrm>
        <a:graphic>
          <a:graphicData uri="http://schemas.openxmlformats.org/drawingml/2006/table">
            <a:tbl>
              <a:tblPr/>
              <a:tblGrid>
                <a:gridCol w="13234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64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16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916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9160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9160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9160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5385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9925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92556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455676">
                <a:tc rowSpan="2"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пользу кого </a:t>
                      </a:r>
                      <a:endParaRPr lang="ru-RU" sz="11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производятся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выплаты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</a:t>
                      </a:r>
                      <a:endParaRPr lang="ru-RU" sz="11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Страховые</a:t>
                      </a:r>
                      <a:r>
                        <a:rPr lang="ru-RU" sz="11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взносы</a:t>
                      </a:r>
                      <a:endParaRPr lang="ru-RU" sz="11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Постоянно проживающий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Временно проживающий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Временно пребывающий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-3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Лица, получившие статус беженца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Лица, которым </a:t>
                      </a: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предоставле-но </a:t>
                      </a: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временное убежище на территории РФ, и лица, подавшие ходатайство о признании их беженцами 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Граждане государств-членов </a:t>
                      </a: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ЕЭС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634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Имею-щий статус ВКС*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 имеющий статуса ВКС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-4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Имеющий статус </a:t>
                      </a: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ВКС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имею-щий </a:t>
                      </a: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статуса ВКС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-2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Имею-</a:t>
                      </a: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щий </a:t>
                      </a:r>
                      <a:r>
                        <a:rPr lang="ru-RU" sz="1100" b="1" spc="-2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spc="-2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статус ВКС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-2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 имеющий статуса ВКС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1144"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СВ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 обязательное пенсионное страхование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49503"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-1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СВ</a:t>
                      </a:r>
                      <a:r>
                        <a:rPr lang="ru-RU" sz="1100" b="1" spc="-1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 обязательное социальное страхование на случай временной нетрудоспособности и в связи с материнством</a:t>
                      </a:r>
                      <a:endParaRPr lang="ru-RU" sz="1100" b="1" spc="-1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+**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+***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1144"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СВ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 обязательное медицинское страхование</a:t>
                      </a:r>
                      <a:endParaRPr lang="ru-RU" sz="11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52134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104268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564032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2085376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606719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3128064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649408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4170751" algn="l" defTabSz="1042688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37194" marR="371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64327" y="6069555"/>
            <a:ext cx="7758389" cy="75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0147" tIns="40074" rIns="80147" bIns="40074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801472"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*ВКС </a:t>
            </a:r>
            <a:r>
              <a:rPr lang="ru-RU" sz="11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1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высококвалифицированный специалист;</a:t>
            </a:r>
            <a:endParaRPr lang="ru-RU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defTabSz="80147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** применяется тариф страховых взносов в ФСС РФ в размере 1,8 %;</a:t>
            </a:r>
            <a:endParaRPr lang="ru-RU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defTabSz="80147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*** если имеют статус временно пребывающего, то в отношении выплат в пользу таких лиц применяется тариф страховых взносов в ФСС РФ в размере 1,8 %.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465" y="5389289"/>
            <a:ext cx="395550" cy="1468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5645474-53AE-4ED8-B429-74A792A6BB53}" type="slidenum">
              <a:rPr lang="ru-RU" sz="2000" smtClean="0">
                <a:solidFill>
                  <a:schemeClr val="bg2"/>
                </a:solidFill>
              </a:rPr>
              <a:pPr/>
              <a:t>8</a:t>
            </a:fld>
            <a:endParaRPr lang="ru-RU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34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8560" y="548680"/>
            <a:ext cx="10369152" cy="1143000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ru-RU" altLang="ru-RU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виды ошибок, допускаемых плательщиками при заполнении </a:t>
            </a:r>
            <a:br>
              <a:rPr lang="ru-RU" altLang="ru-RU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расчета по страховым взносам </a:t>
            </a:r>
            <a:r>
              <a:rPr lang="ru-RU" altLang="ru-RU" b="1" dirty="0">
                <a:solidFill>
                  <a:srgbClr val="000000"/>
                </a:solidFill>
                <a:latin typeface="PF Din Text Cond Pro Medium"/>
                <a:cs typeface="Arial" pitchFamily="34" charset="0"/>
              </a:rPr>
              <a:t/>
            </a:r>
            <a:br>
              <a:rPr lang="ru-RU" altLang="ru-RU" b="1" dirty="0">
                <a:solidFill>
                  <a:srgbClr val="000000"/>
                </a:solidFill>
                <a:latin typeface="PF Din Text Cond Pro Medium"/>
                <a:cs typeface="Arial" pitchFamily="34" charset="0"/>
              </a:rPr>
            </a:br>
            <a:endParaRPr lang="ru-RU" dirty="0"/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457200" y="1916831"/>
            <a:ext cx="4040188" cy="4320481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персональных данных застрахованных лиц</a:t>
            </a:r>
          </a:p>
          <a:p>
            <a:pPr marL="0" indent="0">
              <a:defRPr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Отклонения в суммовых показателях расчета</a:t>
            </a:r>
          </a:p>
          <a:p>
            <a:pPr marL="0" indent="0">
              <a:defRPr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при сравнении показателей расчета и формы 6-НДФЛ</a:t>
            </a:r>
          </a:p>
          <a:p>
            <a:pPr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23008" y="1844824"/>
            <a:ext cx="3614738" cy="9144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159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на сайте ФНС России </a:t>
            </a:r>
            <a:r>
              <a:rPr lang="en-US" sz="20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</a:t>
            </a:r>
            <a:r>
              <a:rPr lang="ru-RU" sz="20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0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nalog</a:t>
            </a:r>
            <a:r>
              <a:rPr lang="ru-RU" sz="20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0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ru</a:t>
            </a:r>
            <a:endParaRPr lang="ru-RU" sz="2000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48250" y="3140968"/>
            <a:ext cx="3614738" cy="126365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159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кабинет юридического лица или ИП на странице запросов выбрать: «Проверка персональных данных – Ф.И.О., ИНН, СНИЛС»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23008" y="4797152"/>
            <a:ext cx="3614738" cy="144145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159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Правильность заполнения: раздел «Программные средства – Тестер»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4283968" y="1988840"/>
            <a:ext cx="739040" cy="484717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defTabSz="81597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>
              <a:solidFill>
                <a:srgbClr val="FFFFFF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5400000">
            <a:off x="8086326" y="2566031"/>
            <a:ext cx="669135" cy="484188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defTabSz="81597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>
              <a:solidFill>
                <a:srgbClr val="FFFFFF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8103335" y="4296555"/>
            <a:ext cx="635118" cy="484188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defTabSz="81597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>
              <a:solidFill>
                <a:srgbClr val="FFFFFF"/>
              </a:solidFill>
            </a:endParaRPr>
          </a:p>
        </p:txBody>
      </p:sp>
      <p:pic>
        <p:nvPicPr>
          <p:cNvPr id="13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2135" y="5301208"/>
            <a:ext cx="421877" cy="1566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5645474-53AE-4ED8-B429-74A792A6BB53}" type="slidenum">
              <a:rPr lang="ru-RU" sz="2000" smtClean="0">
                <a:solidFill>
                  <a:schemeClr val="bg2"/>
                </a:solidFill>
              </a:rPr>
              <a:pPr/>
              <a:t>9</a:t>
            </a:fld>
            <a:endParaRPr lang="ru-RU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69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721</Words>
  <Application>Microsoft Office PowerPoint</Application>
  <PresentationFormat>Экран (4:3)</PresentationFormat>
  <Paragraphs>162</Paragraphs>
  <Slides>12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Тема Office</vt:lpstr>
      <vt:lpstr>1_Тема Office</vt:lpstr>
      <vt:lpstr>2_Тема Office</vt:lpstr>
      <vt:lpstr>Диаграмма Microsoft Excel</vt:lpstr>
      <vt:lpstr> Особенности исчисления и уплаты страховых взносов </vt:lpstr>
      <vt:lpstr>Презентация PowerPoint</vt:lpstr>
      <vt:lpstr>Презентация PowerPoint</vt:lpstr>
      <vt:lpstr>Презентация PowerPoint</vt:lpstr>
      <vt:lpstr>Презентация PowerPoint</vt:lpstr>
      <vt:lpstr>Сроки уплаты страховых взносов</vt:lpstr>
      <vt:lpstr>Тарифы страховых взносов для основной категории плательщиков </vt:lpstr>
      <vt:lpstr>Презентация PowerPoint</vt:lpstr>
      <vt:lpstr>Основные виды ошибок, допускаемых плательщиками при заполнении  расчета по страховым взносам  </vt:lpstr>
      <vt:lpstr> </vt:lpstr>
      <vt:lpstr>Количество налоговых агентов, заслушанных на комиссиях по легализации налоговой базы за 2018 год</vt:lpstr>
      <vt:lpstr>Дополнительные поступления в бюджет по результатам заседаний комиссий по легализации налоговой базы, проведенных за 2018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Особенности исчисления и уплаты страховых взносов </dc:title>
  <dc:creator>Климова Наталья Николаевна</dc:creator>
  <cp:lastModifiedBy>Климова Наталья Николаевна</cp:lastModifiedBy>
  <cp:revision>22</cp:revision>
  <dcterms:created xsi:type="dcterms:W3CDTF">2019-02-13T11:15:33Z</dcterms:created>
  <dcterms:modified xsi:type="dcterms:W3CDTF">2019-02-21T05:36:20Z</dcterms:modified>
</cp:coreProperties>
</file>